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6" r:id="rId2"/>
    <p:sldId id="256" r:id="rId3"/>
    <p:sldId id="271" r:id="rId4"/>
    <p:sldId id="258" r:id="rId5"/>
    <p:sldId id="257" r:id="rId6"/>
    <p:sldId id="278" r:id="rId7"/>
    <p:sldId id="259" r:id="rId8"/>
    <p:sldId id="272" r:id="rId9"/>
    <p:sldId id="274" r:id="rId10"/>
    <p:sldId id="279" r:id="rId11"/>
    <p:sldId id="275" r:id="rId12"/>
    <p:sldId id="280" r:id="rId13"/>
    <p:sldId id="281" r:id="rId14"/>
    <p:sldId id="276" r:id="rId15"/>
    <p:sldId id="277" r:id="rId16"/>
    <p:sldId id="285" r:id="rId17"/>
    <p:sldId id="286" r:id="rId18"/>
    <p:sldId id="261" r:id="rId19"/>
    <p:sldId id="262" r:id="rId20"/>
    <p:sldId id="284" r:id="rId21"/>
    <p:sldId id="263" r:id="rId22"/>
    <p:sldId id="283" r:id="rId23"/>
    <p:sldId id="287" r:id="rId24"/>
    <p:sldId id="264" r:id="rId25"/>
    <p:sldId id="270" r:id="rId26"/>
    <p:sldId id="265" r:id="rId27"/>
    <p:sldId id="267" r:id="rId28"/>
    <p:sldId id="268"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8A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6" autoAdjust="0"/>
    <p:restoredTop sz="94660"/>
  </p:normalViewPr>
  <p:slideViewPr>
    <p:cSldViewPr snapToGrid="0">
      <p:cViewPr varScale="1">
        <p:scale>
          <a:sx n="88" d="100"/>
          <a:sy n="88" d="100"/>
        </p:scale>
        <p:origin x="2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0BC0C-0C37-45E3-B935-E130B451A9A7}" type="datetimeFigureOut">
              <a:rPr lang="en-US" smtClean="0"/>
              <a:t>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A7487-599C-4B15-AA99-CA2DD30D5AF5}" type="slidenum">
              <a:rPr lang="en-US" smtClean="0"/>
              <a:t>‹#›</a:t>
            </a:fld>
            <a:endParaRPr lang="en-US"/>
          </a:p>
        </p:txBody>
      </p:sp>
    </p:spTree>
    <p:extLst>
      <p:ext uri="{BB962C8B-B14F-4D97-AF65-F5344CB8AC3E}">
        <p14:creationId xmlns:p14="http://schemas.microsoft.com/office/powerpoint/2010/main" val="30476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79F664-A9B8-43E3-8D9A-F904EA241CEF}"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3642823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79F664-A9B8-43E3-8D9A-F904EA241CEF}"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306316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79F664-A9B8-43E3-8D9A-F904EA241CEF}"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342438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79F664-A9B8-43E3-8D9A-F904EA241CEF}"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907990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79F664-A9B8-43E3-8D9A-F904EA241CEF}"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247032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79F664-A9B8-43E3-8D9A-F904EA241CEF}" type="datetimeFigureOut">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95862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79F664-A9B8-43E3-8D9A-F904EA241CEF}" type="datetimeFigureOut">
              <a:rPr lang="en-US" smtClean="0"/>
              <a:t>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3974940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79F664-A9B8-43E3-8D9A-F904EA241CEF}" type="datetimeFigureOut">
              <a:rPr lang="en-US" smtClean="0"/>
              <a:t>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2601285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79F664-A9B8-43E3-8D9A-F904EA241CEF}" type="datetimeFigureOut">
              <a:rPr lang="en-US" smtClean="0"/>
              <a:t>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8592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79F664-A9B8-43E3-8D9A-F904EA241CEF}" type="datetimeFigureOut">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971945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79F664-A9B8-43E3-8D9A-F904EA241CEF}" type="datetimeFigureOut">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12522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9F664-A9B8-43E3-8D9A-F904EA241CEF}" type="datetimeFigureOut">
              <a:rPr lang="en-US" smtClean="0"/>
              <a:t>2/21/2022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C3007-7E3D-4548-A7ED-60AB78DBEFCA}" type="slidenum">
              <a:rPr lang="en-US" smtClean="0"/>
              <a:t>‹#›</a:t>
            </a:fld>
            <a:endParaRPr lang="en-US"/>
          </a:p>
        </p:txBody>
      </p:sp>
    </p:spTree>
    <p:extLst>
      <p:ext uri="{BB962C8B-B14F-4D97-AF65-F5344CB8AC3E}">
        <p14:creationId xmlns:p14="http://schemas.microsoft.com/office/powerpoint/2010/main" val="4045997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6025" y="2261294"/>
            <a:ext cx="10136774" cy="830997"/>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Computer Vision Based Industrial and Forest Fire Detection Using Support Vector Machine (SVM)</a:t>
            </a:r>
            <a:endParaRPr lang="en-US" sz="2400" b="1" dirty="0">
              <a:latin typeface="Times New Roman" panose="02020603050405020304" pitchFamily="18" charset="0"/>
              <a:cs typeface="Times New Roman" panose="02020603050405020304" pitchFamily="18" charset="0"/>
            </a:endParaRPr>
          </a:p>
        </p:txBody>
      </p:sp>
      <p:cxnSp>
        <p:nvCxnSpPr>
          <p:cNvPr id="9" name="Straight Connector 8"/>
          <p:cNvCxnSpPr/>
          <p:nvPr/>
        </p:nvCxnSpPr>
        <p:spPr>
          <a:xfrm>
            <a:off x="805544" y="3135930"/>
            <a:ext cx="1019773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p:cNvSpPr/>
          <p:nvPr/>
        </p:nvSpPr>
        <p:spPr>
          <a:xfrm>
            <a:off x="5180011" y="3276787"/>
            <a:ext cx="1263487"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Authors</a:t>
            </a:r>
          </a:p>
        </p:txBody>
      </p:sp>
      <p:sp>
        <p:nvSpPr>
          <p:cNvPr id="13" name="TextBox 12"/>
          <p:cNvSpPr txBox="1"/>
          <p:nvPr/>
        </p:nvSpPr>
        <p:spPr>
          <a:xfrm>
            <a:off x="52250" y="3879309"/>
            <a:ext cx="11704320"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Md. </a:t>
            </a:r>
            <a:r>
              <a:rPr lang="en-US" sz="2000" b="1" dirty="0" err="1" smtClean="0">
                <a:latin typeface="Times New Roman" panose="02020603050405020304" pitchFamily="18" charset="0"/>
                <a:cs typeface="Times New Roman" panose="02020603050405020304" pitchFamily="18" charset="0"/>
              </a:rPr>
              <a:t>Abdur</a:t>
            </a:r>
            <a:r>
              <a:rPr lang="en-US" sz="2000" b="1" dirty="0" smtClean="0">
                <a:latin typeface="Times New Roman" panose="02020603050405020304" pitchFamily="18" charset="0"/>
                <a:cs typeface="Times New Roman" panose="02020603050405020304" pitchFamily="18" charset="0"/>
              </a:rPr>
              <a:t> Rahman, Sayed Tanimun Hasan, Mohammed Abdul Kader</a:t>
            </a:r>
            <a:endParaRPr lang="en-US" sz="2400" b="1" baseline="300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601650" y="4589986"/>
            <a:ext cx="8605520" cy="1461939"/>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Presented By</a:t>
            </a:r>
          </a:p>
          <a:p>
            <a:pPr algn="ctr"/>
            <a:r>
              <a:rPr lang="en-US" sz="2400" dirty="0" smtClean="0">
                <a:latin typeface="Times New Roman" panose="02020603050405020304" pitchFamily="18" charset="0"/>
                <a:cs typeface="Times New Roman" panose="02020603050405020304" pitchFamily="18" charset="0"/>
              </a:rPr>
              <a:t>Sayed Tanimun Hasan</a:t>
            </a:r>
          </a:p>
          <a:p>
            <a:pPr algn="ctr"/>
            <a:r>
              <a:rPr lang="en-US" sz="2000" i="1" dirty="0" smtClean="0">
                <a:latin typeface="Times New Roman" panose="02020603050405020304" pitchFamily="18" charset="0"/>
                <a:cs typeface="Times New Roman" panose="02020603050405020304" pitchFamily="18" charset="0"/>
              </a:rPr>
              <a:t>Department of Electrical &amp; Electronic Engineering</a:t>
            </a:r>
          </a:p>
          <a:p>
            <a:pPr algn="ctr"/>
            <a:r>
              <a:rPr lang="en-US" sz="2400" i="1" dirty="0" smtClean="0">
                <a:latin typeface="Times New Roman" panose="02020603050405020304" pitchFamily="18" charset="0"/>
                <a:cs typeface="Times New Roman" panose="02020603050405020304" pitchFamily="18" charset="0"/>
              </a:rPr>
              <a:t>International Islamic University Chittagong (IIUC)</a:t>
            </a:r>
            <a:endParaRPr lang="en-US" sz="2400" i="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4866911" y="1775460"/>
            <a:ext cx="2074999" cy="523220"/>
          </a:xfrm>
          <a:prstGeom prst="rect">
            <a:avLst/>
          </a:prstGeom>
          <a:noFill/>
        </p:spPr>
        <p:txBody>
          <a:bodyPr wrap="square" rtlCol="0">
            <a:spAutoFit/>
          </a:bodyPr>
          <a:lstStyle/>
          <a:p>
            <a:r>
              <a:rPr lang="en-US" sz="2800" b="1" i="1" dirty="0" smtClean="0">
                <a:latin typeface="Times New Roman" panose="02020603050405020304" pitchFamily="18" charset="0"/>
                <a:cs typeface="Times New Roman" panose="02020603050405020304" pitchFamily="18" charset="0"/>
              </a:rPr>
              <a:t>Paper Title</a:t>
            </a:r>
            <a:endParaRPr lang="en-US" sz="2800" b="1" i="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365638" y="247701"/>
            <a:ext cx="6492240" cy="369332"/>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latin typeface="Californian FB" panose="0207040306080B030204" pitchFamily="18" charset="0"/>
              </a:rPr>
              <a:t>In the name of Allah, Most Gracious, Most Merciful</a:t>
            </a:r>
            <a:endParaRPr lang="en-US" b="1" dirty="0">
              <a:effectLst>
                <a:outerShdw blurRad="38100" dist="38100" dir="2700000" algn="tl">
                  <a:srgbClr val="000000">
                    <a:alpha val="43137"/>
                  </a:srgbClr>
                </a:outerShdw>
              </a:effectLst>
              <a:latin typeface="Californian FB" panose="0207040306080B030204" pitchFamily="18" charset="0"/>
            </a:endParaRPr>
          </a:p>
        </p:txBody>
      </p:sp>
      <p:pic>
        <p:nvPicPr>
          <p:cNvPr id="20" name="Picture 19"/>
          <p:cNvPicPr>
            <a:picLocks noChangeAspect="1"/>
          </p:cNvPicPr>
          <p:nvPr/>
        </p:nvPicPr>
        <p:blipFill>
          <a:blip r:embed="rId2"/>
          <a:stretch>
            <a:fillRect/>
          </a:stretch>
        </p:blipFill>
        <p:spPr>
          <a:xfrm>
            <a:off x="0" y="782637"/>
            <a:ext cx="12192000" cy="899238"/>
          </a:xfrm>
          <a:prstGeom prst="rect">
            <a:avLst/>
          </a:prstGeom>
        </p:spPr>
      </p:pic>
    </p:spTree>
    <p:extLst>
      <p:ext uri="{BB962C8B-B14F-4D97-AF65-F5344CB8AC3E}">
        <p14:creationId xmlns:p14="http://schemas.microsoft.com/office/powerpoint/2010/main" val="1363486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6565" y="421531"/>
            <a:ext cx="3884023"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Methodology</a:t>
            </a:r>
          </a:p>
          <a:p>
            <a:pPr algn="ctr"/>
            <a:r>
              <a:rPr lang="en-US" sz="2000" b="1" i="1" dirty="0">
                <a:latin typeface="Times New Roman" panose="02020603050405020304" pitchFamily="18" charset="0"/>
                <a:cs typeface="Times New Roman" panose="02020603050405020304" pitchFamily="18" charset="0"/>
              </a:rPr>
              <a:t>Background </a:t>
            </a:r>
            <a:r>
              <a:rPr lang="en-US" sz="2000" b="1" i="1" dirty="0" smtClean="0">
                <a:latin typeface="Times New Roman" panose="02020603050405020304" pitchFamily="18" charset="0"/>
                <a:cs typeface="Times New Roman" panose="02020603050405020304" pitchFamily="18" charset="0"/>
              </a:rPr>
              <a:t>Subtraction (Cont.)</a:t>
            </a:r>
            <a:endParaRPr lang="en-US" sz="20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t="8905" r="31167"/>
          <a:stretch/>
        </p:blipFill>
        <p:spPr>
          <a:xfrm>
            <a:off x="3766565" y="1625600"/>
            <a:ext cx="3833115" cy="623320"/>
          </a:xfrm>
          <a:prstGeom prst="rect">
            <a:avLst/>
          </a:prstGeom>
        </p:spPr>
      </p:pic>
      <p:pic>
        <p:nvPicPr>
          <p:cNvPr id="6" name="Picture 5"/>
          <p:cNvPicPr>
            <a:picLocks noChangeAspect="1"/>
          </p:cNvPicPr>
          <p:nvPr/>
        </p:nvPicPr>
        <p:blipFill>
          <a:blip r:embed="rId3"/>
          <a:stretch>
            <a:fillRect/>
          </a:stretch>
        </p:blipFill>
        <p:spPr>
          <a:xfrm>
            <a:off x="1609151" y="2533400"/>
            <a:ext cx="8605254" cy="1779520"/>
          </a:xfrm>
          <a:prstGeom prst="rect">
            <a:avLst/>
          </a:prstGeom>
        </p:spPr>
      </p:pic>
      <p:sp>
        <p:nvSpPr>
          <p:cNvPr id="9" name="TextBox 8"/>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165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10</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2970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6935" y="293667"/>
            <a:ext cx="3884023"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Methodology</a:t>
            </a:r>
          </a:p>
          <a:p>
            <a:pPr algn="ctr"/>
            <a:r>
              <a:rPr lang="en-US" sz="2000" b="1" i="1" dirty="0" smtClean="0">
                <a:latin typeface="Times New Roman" panose="02020603050405020304" pitchFamily="18" charset="0"/>
                <a:cs typeface="Times New Roman" panose="02020603050405020304" pitchFamily="18" charset="0"/>
              </a:rPr>
              <a:t>Color Segmentation</a:t>
            </a:r>
            <a:endParaRPr lang="en-US" sz="20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srcRect r="49525"/>
          <a:stretch/>
        </p:blipFill>
        <p:spPr>
          <a:xfrm>
            <a:off x="996554" y="1634154"/>
            <a:ext cx="3544966" cy="1953165"/>
          </a:xfrm>
          <a:prstGeom prst="rect">
            <a:avLst/>
          </a:prstGeom>
        </p:spPr>
      </p:pic>
      <p:pic>
        <p:nvPicPr>
          <p:cNvPr id="8" name="Picture 7"/>
          <p:cNvPicPr>
            <a:picLocks noChangeAspect="1"/>
          </p:cNvPicPr>
          <p:nvPr/>
        </p:nvPicPr>
        <p:blipFill rotWithShape="1">
          <a:blip r:embed="rId3"/>
          <a:srcRect l="-253" t="8857" r="253"/>
          <a:stretch/>
        </p:blipFill>
        <p:spPr>
          <a:xfrm>
            <a:off x="4672013" y="1623331"/>
            <a:ext cx="3334068" cy="1953166"/>
          </a:xfrm>
          <a:prstGeom prst="rect">
            <a:avLst/>
          </a:prstGeom>
        </p:spPr>
      </p:pic>
      <p:pic>
        <p:nvPicPr>
          <p:cNvPr id="9" name="Picture 8"/>
          <p:cNvPicPr>
            <a:picLocks noChangeAspect="1"/>
          </p:cNvPicPr>
          <p:nvPr/>
        </p:nvPicPr>
        <p:blipFill rotWithShape="1">
          <a:blip r:embed="rId2"/>
          <a:srcRect l="50330"/>
          <a:stretch/>
        </p:blipFill>
        <p:spPr>
          <a:xfrm>
            <a:off x="8237113" y="1617921"/>
            <a:ext cx="3228643" cy="1953165"/>
          </a:xfrm>
          <a:prstGeom prst="rect">
            <a:avLst/>
          </a:prstGeom>
        </p:spPr>
      </p:pic>
      <p:pic>
        <p:nvPicPr>
          <p:cNvPr id="10" name="Picture 9"/>
          <p:cNvPicPr>
            <a:picLocks noChangeAspect="1"/>
          </p:cNvPicPr>
          <p:nvPr/>
        </p:nvPicPr>
        <p:blipFill>
          <a:blip r:embed="rId4"/>
          <a:stretch>
            <a:fillRect/>
          </a:stretch>
        </p:blipFill>
        <p:spPr>
          <a:xfrm>
            <a:off x="6283960" y="4111676"/>
            <a:ext cx="3632397" cy="2047794"/>
          </a:xfrm>
          <a:prstGeom prst="rect">
            <a:avLst/>
          </a:prstGeom>
        </p:spPr>
      </p:pic>
      <p:pic>
        <p:nvPicPr>
          <p:cNvPr id="11" name="Picture 10"/>
          <p:cNvPicPr>
            <a:picLocks noChangeAspect="1"/>
          </p:cNvPicPr>
          <p:nvPr/>
        </p:nvPicPr>
        <p:blipFill>
          <a:blip r:embed="rId5"/>
          <a:stretch>
            <a:fillRect/>
          </a:stretch>
        </p:blipFill>
        <p:spPr>
          <a:xfrm>
            <a:off x="931308" y="4139684"/>
            <a:ext cx="3675458" cy="2008176"/>
          </a:xfrm>
          <a:prstGeom prst="rect">
            <a:avLst/>
          </a:prstGeom>
        </p:spPr>
      </p:pic>
      <p:sp>
        <p:nvSpPr>
          <p:cNvPr id="12" name="TextBox 11"/>
          <p:cNvSpPr txBox="1"/>
          <p:nvPr/>
        </p:nvSpPr>
        <p:spPr>
          <a:xfrm flipH="1">
            <a:off x="7404101" y="3745122"/>
            <a:ext cx="1203960" cy="369332"/>
          </a:xfrm>
          <a:prstGeom prst="rect">
            <a:avLst/>
          </a:prstGeom>
          <a:noFill/>
        </p:spPr>
        <p:txBody>
          <a:bodyPr wrap="square" rtlCol="0">
            <a:spAutoFit/>
          </a:bodyPr>
          <a:lstStyle/>
          <a:p>
            <a:r>
              <a:rPr lang="en-US" dirty="0" smtClean="0"/>
              <a:t>Result</a:t>
            </a:r>
            <a:endParaRPr lang="en-US" dirty="0"/>
          </a:p>
        </p:txBody>
      </p:sp>
      <p:sp>
        <p:nvSpPr>
          <p:cNvPr id="13" name="TextBox 12"/>
          <p:cNvSpPr txBox="1"/>
          <p:nvPr/>
        </p:nvSpPr>
        <p:spPr>
          <a:xfrm>
            <a:off x="1706880" y="1239592"/>
            <a:ext cx="1454244" cy="369332"/>
          </a:xfrm>
          <a:prstGeom prst="rect">
            <a:avLst/>
          </a:prstGeom>
          <a:noFill/>
        </p:spPr>
        <p:txBody>
          <a:bodyPr wrap="none" rtlCol="0">
            <a:spAutoFit/>
          </a:bodyPr>
          <a:lstStyle/>
          <a:p>
            <a:r>
              <a:rPr lang="en-US" dirty="0" smtClean="0"/>
              <a:t>Input footage</a:t>
            </a:r>
            <a:endParaRPr lang="en-US" dirty="0"/>
          </a:p>
        </p:txBody>
      </p:sp>
      <p:sp>
        <p:nvSpPr>
          <p:cNvPr id="14" name="TextBox 13"/>
          <p:cNvSpPr txBox="1"/>
          <p:nvPr/>
        </p:nvSpPr>
        <p:spPr>
          <a:xfrm flipH="1">
            <a:off x="5946140" y="1197198"/>
            <a:ext cx="675640" cy="369332"/>
          </a:xfrm>
          <a:prstGeom prst="rect">
            <a:avLst/>
          </a:prstGeom>
          <a:noFill/>
        </p:spPr>
        <p:txBody>
          <a:bodyPr wrap="square" rtlCol="0">
            <a:spAutoFit/>
          </a:bodyPr>
          <a:lstStyle/>
          <a:p>
            <a:r>
              <a:rPr lang="en-US" dirty="0" smtClean="0"/>
              <a:t>Red</a:t>
            </a:r>
            <a:endParaRPr lang="en-US" dirty="0"/>
          </a:p>
        </p:txBody>
      </p:sp>
      <p:sp>
        <p:nvSpPr>
          <p:cNvPr id="15" name="TextBox 14"/>
          <p:cNvSpPr txBox="1"/>
          <p:nvPr/>
        </p:nvSpPr>
        <p:spPr>
          <a:xfrm flipH="1">
            <a:off x="9513614" y="1135341"/>
            <a:ext cx="1086190" cy="369332"/>
          </a:xfrm>
          <a:prstGeom prst="rect">
            <a:avLst/>
          </a:prstGeom>
          <a:noFill/>
        </p:spPr>
        <p:txBody>
          <a:bodyPr wrap="square" rtlCol="0">
            <a:spAutoFit/>
          </a:bodyPr>
          <a:lstStyle/>
          <a:p>
            <a:r>
              <a:rPr lang="en-US" dirty="0" smtClean="0"/>
              <a:t>Green</a:t>
            </a:r>
            <a:endParaRPr lang="en-US" dirty="0"/>
          </a:p>
        </p:txBody>
      </p:sp>
      <p:sp>
        <p:nvSpPr>
          <p:cNvPr id="16" name="TextBox 15"/>
          <p:cNvSpPr txBox="1"/>
          <p:nvPr/>
        </p:nvSpPr>
        <p:spPr>
          <a:xfrm flipH="1">
            <a:off x="2225942" y="3745122"/>
            <a:ext cx="1086190" cy="369332"/>
          </a:xfrm>
          <a:prstGeom prst="rect">
            <a:avLst/>
          </a:prstGeom>
          <a:noFill/>
        </p:spPr>
        <p:txBody>
          <a:bodyPr wrap="square" rtlCol="0">
            <a:spAutoFit/>
          </a:bodyPr>
          <a:lstStyle/>
          <a:p>
            <a:r>
              <a:rPr lang="en-US" dirty="0" smtClean="0"/>
              <a:t>Blue</a:t>
            </a:r>
            <a:endParaRPr lang="en-US" dirty="0"/>
          </a:p>
        </p:txBody>
      </p:sp>
      <p:sp>
        <p:nvSpPr>
          <p:cNvPr id="17" name="TextBox 16"/>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11</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9110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6562" y="287307"/>
            <a:ext cx="3884023"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Methodology</a:t>
            </a:r>
          </a:p>
          <a:p>
            <a:pPr algn="ctr"/>
            <a:r>
              <a:rPr lang="en-US" sz="2000" b="1" i="1" dirty="0" smtClean="0">
                <a:latin typeface="Times New Roman" panose="02020603050405020304" pitchFamily="18" charset="0"/>
                <a:cs typeface="Times New Roman" panose="02020603050405020304" pitchFamily="18" charset="0"/>
              </a:rPr>
              <a:t>Color Segmentation (Cont.)</a:t>
            </a:r>
            <a:endParaRPr lang="en-US" sz="20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2860753" y="1288868"/>
            <a:ext cx="6152706" cy="4116251"/>
          </a:xfrm>
          <a:prstGeom prst="rect">
            <a:avLst/>
          </a:prstGeom>
        </p:spPr>
      </p:pic>
      <p:sp>
        <p:nvSpPr>
          <p:cNvPr id="8" name="TextBox 7"/>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12</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0253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9027" y="238992"/>
            <a:ext cx="3884023" cy="830997"/>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Methodology</a:t>
            </a:r>
          </a:p>
          <a:p>
            <a:pPr algn="ctr"/>
            <a:r>
              <a:rPr lang="en-US" sz="2400" b="1" i="1" dirty="0" smtClean="0">
                <a:latin typeface="Times New Roman" panose="02020603050405020304" pitchFamily="18" charset="0"/>
                <a:cs typeface="Times New Roman" panose="02020603050405020304" pitchFamily="18" charset="0"/>
              </a:rPr>
              <a:t>Color Segmentation (Cont.)</a:t>
            </a:r>
            <a:endParaRPr lang="en-US" sz="24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905760" y="1386755"/>
            <a:ext cx="5750559" cy="3726945"/>
          </a:xfrm>
          <a:prstGeom prst="rect">
            <a:avLst/>
          </a:prstGeom>
        </p:spPr>
      </p:pic>
      <p:sp>
        <p:nvSpPr>
          <p:cNvPr id="7" name="TextBox 6"/>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13</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20330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6934" y="223252"/>
            <a:ext cx="3884023"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Methodology</a:t>
            </a:r>
          </a:p>
          <a:p>
            <a:pPr algn="ctr"/>
            <a:r>
              <a:rPr lang="en-US" sz="2000" b="1" i="1" dirty="0" smtClean="0">
                <a:latin typeface="Times New Roman" panose="02020603050405020304" pitchFamily="18" charset="0"/>
                <a:cs typeface="Times New Roman" panose="02020603050405020304" pitchFamily="18" charset="0"/>
              </a:rPr>
              <a:t>Spatial Wavelet Analysis</a:t>
            </a:r>
            <a:endParaRPr lang="en-US" sz="20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898599" y="1379910"/>
            <a:ext cx="7780694" cy="2735817"/>
          </a:xfrm>
          <a:prstGeom prst="rect">
            <a:avLst/>
          </a:prstGeom>
        </p:spPr>
      </p:pic>
      <p:pic>
        <p:nvPicPr>
          <p:cNvPr id="2" name="Picture 1"/>
          <p:cNvPicPr>
            <a:picLocks noChangeAspect="1"/>
          </p:cNvPicPr>
          <p:nvPr/>
        </p:nvPicPr>
        <p:blipFill>
          <a:blip r:embed="rId3"/>
          <a:stretch>
            <a:fillRect/>
          </a:stretch>
        </p:blipFill>
        <p:spPr>
          <a:xfrm>
            <a:off x="1898599" y="4480454"/>
            <a:ext cx="7604713" cy="883464"/>
          </a:xfrm>
          <a:prstGeom prst="rect">
            <a:avLst/>
          </a:prstGeom>
        </p:spPr>
      </p:pic>
      <p:sp>
        <p:nvSpPr>
          <p:cNvPr id="8" name="TextBox 7"/>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14</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8392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4687" y="304823"/>
            <a:ext cx="4042878" cy="769441"/>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Methodology</a:t>
            </a:r>
          </a:p>
          <a:p>
            <a:pPr algn="ctr"/>
            <a:r>
              <a:rPr lang="en-US" sz="2000" b="1" i="1" dirty="0" smtClean="0">
                <a:latin typeface="Times New Roman" panose="02020603050405020304" pitchFamily="18" charset="0"/>
                <a:cs typeface="Times New Roman" panose="02020603050405020304" pitchFamily="18" charset="0"/>
              </a:rPr>
              <a:t>Support Vector Machine</a:t>
            </a:r>
            <a:endParaRPr lang="en-US" sz="20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844039" y="4618787"/>
            <a:ext cx="8503920" cy="369332"/>
          </a:xfrm>
          <a:prstGeom prst="rect">
            <a:avLst/>
          </a:prstGeom>
        </p:spPr>
        <p:txBody>
          <a:bodyPr wrap="square">
            <a:spAutoFit/>
          </a:bodyPr>
          <a:lstStyle/>
          <a:p>
            <a:endParaRPr lang="en-US" dirty="0"/>
          </a:p>
        </p:txBody>
      </p:sp>
      <p:pic>
        <p:nvPicPr>
          <p:cNvPr id="5" name="Picture 4"/>
          <p:cNvPicPr>
            <a:picLocks noChangeAspect="1"/>
          </p:cNvPicPr>
          <p:nvPr/>
        </p:nvPicPr>
        <p:blipFill>
          <a:blip r:embed="rId2"/>
          <a:stretch>
            <a:fillRect/>
          </a:stretch>
        </p:blipFill>
        <p:spPr>
          <a:xfrm>
            <a:off x="5243343" y="2071312"/>
            <a:ext cx="5910753" cy="1278935"/>
          </a:xfrm>
          <a:prstGeom prst="rect">
            <a:avLst/>
          </a:prstGeom>
        </p:spPr>
      </p:pic>
      <p:pic>
        <p:nvPicPr>
          <p:cNvPr id="6" name="Picture 5"/>
          <p:cNvPicPr>
            <a:picLocks noChangeAspect="1"/>
          </p:cNvPicPr>
          <p:nvPr/>
        </p:nvPicPr>
        <p:blipFill>
          <a:blip r:embed="rId3"/>
          <a:stretch>
            <a:fillRect/>
          </a:stretch>
        </p:blipFill>
        <p:spPr>
          <a:xfrm>
            <a:off x="4637700" y="3394132"/>
            <a:ext cx="7122040" cy="1475562"/>
          </a:xfrm>
          <a:prstGeom prst="rect">
            <a:avLst/>
          </a:prstGeom>
        </p:spPr>
      </p:pic>
      <p:pic>
        <p:nvPicPr>
          <p:cNvPr id="1026" name="Picture 2" descr="Support Vector Machine (SVM) Classifier"/>
          <p:cNvPicPr>
            <a:picLocks noChangeAspect="1" noChangeArrowheads="1"/>
          </p:cNvPicPr>
          <p:nvPr/>
        </p:nvPicPr>
        <p:blipFill rotWithShape="1">
          <a:blip r:embed="rId4">
            <a:extLst>
              <a:ext uri="{28A0092B-C50C-407E-A947-70E740481C1C}">
                <a14:useLocalDpi xmlns:a14="http://schemas.microsoft.com/office/drawing/2010/main" val="0"/>
              </a:ext>
            </a:extLst>
          </a:blip>
          <a:srcRect l="18647" r="8391"/>
          <a:stretch/>
        </p:blipFill>
        <p:spPr bwMode="auto">
          <a:xfrm>
            <a:off x="640080" y="1532687"/>
            <a:ext cx="4361007" cy="33620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15</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0656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1955" y="178106"/>
            <a:ext cx="4042878" cy="769441"/>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Methodology</a:t>
            </a:r>
          </a:p>
          <a:p>
            <a:pPr algn="ctr"/>
            <a:r>
              <a:rPr lang="en-US" sz="2000" b="1" i="1" dirty="0" smtClean="0">
                <a:latin typeface="Times New Roman" panose="02020603050405020304" pitchFamily="18" charset="0"/>
                <a:cs typeface="Times New Roman" panose="02020603050405020304" pitchFamily="18" charset="0"/>
              </a:rPr>
              <a:t>Support Vector Machine Classifier</a:t>
            </a:r>
            <a:endParaRPr lang="en-US" sz="20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844039" y="4618787"/>
            <a:ext cx="8503920" cy="369332"/>
          </a:xfrm>
          <a:prstGeom prst="rect">
            <a:avLst/>
          </a:prstGeom>
        </p:spPr>
        <p:txBody>
          <a:bodyPr wrap="square">
            <a:spAutoFit/>
          </a:bodyPr>
          <a:lstStyle/>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761" y="993210"/>
            <a:ext cx="4840522" cy="4739887"/>
          </a:xfrm>
          <a:prstGeom prst="rect">
            <a:avLst/>
          </a:prstGeom>
        </p:spPr>
      </p:pic>
      <p:sp>
        <p:nvSpPr>
          <p:cNvPr id="11" name="TextBox 10"/>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16</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8141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720" y="934128"/>
            <a:ext cx="7736840" cy="4134422"/>
          </a:xfrm>
          <a:prstGeom prst="rect">
            <a:avLst/>
          </a:prstGeom>
        </p:spPr>
      </p:pic>
      <p:pic>
        <p:nvPicPr>
          <p:cNvPr id="2" name="Picture 1"/>
          <p:cNvPicPr>
            <a:picLocks noChangeAspect="1"/>
          </p:cNvPicPr>
          <p:nvPr/>
        </p:nvPicPr>
        <p:blipFill>
          <a:blip r:embed="rId3"/>
          <a:stretch>
            <a:fillRect/>
          </a:stretch>
        </p:blipFill>
        <p:spPr>
          <a:xfrm>
            <a:off x="393658" y="4956763"/>
            <a:ext cx="960203" cy="1089754"/>
          </a:xfrm>
          <a:prstGeom prst="rect">
            <a:avLst/>
          </a:prstGeom>
        </p:spPr>
      </p:pic>
      <p:sp>
        <p:nvSpPr>
          <p:cNvPr id="5" name="Equal 4"/>
          <p:cNvSpPr/>
          <p:nvPr/>
        </p:nvSpPr>
        <p:spPr>
          <a:xfrm>
            <a:off x="1524000" y="5623560"/>
            <a:ext cx="477520" cy="259080"/>
          </a:xfrm>
          <a:prstGeom prst="mathEqual">
            <a:avLst/>
          </a:prstGeom>
          <a:solidFill>
            <a:srgbClr val="158A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2245360" y="5513308"/>
            <a:ext cx="9052560" cy="369332"/>
          </a:xfrm>
          <a:prstGeom prst="rect">
            <a:avLst/>
          </a:prstGeom>
          <a:noFill/>
        </p:spPr>
        <p:txBody>
          <a:bodyPr wrap="square" rtlCol="0">
            <a:spAutoFit/>
          </a:bodyPr>
          <a:lstStyle/>
          <a:p>
            <a:r>
              <a:rPr lang="en-US" dirty="0" smtClean="0"/>
              <a:t>Background Subtraction (BS) + Color Segmentation (CG) + Spatial Wavelet Analysis (SWA)</a:t>
            </a:r>
            <a:endParaRPr lang="en-US" dirty="0"/>
          </a:p>
        </p:txBody>
      </p:sp>
      <p:sp>
        <p:nvSpPr>
          <p:cNvPr id="9" name="TextBox 8"/>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17  </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8851505" y="3222173"/>
            <a:ext cx="931817"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SVM</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583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0" y="548640"/>
            <a:ext cx="3884023"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Design</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92480" y="2950363"/>
            <a:ext cx="1046480" cy="1046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a:t>
            </a:r>
            <a:endParaRPr lang="en-US" dirty="0"/>
          </a:p>
        </p:txBody>
      </p:sp>
      <p:sp>
        <p:nvSpPr>
          <p:cNvPr id="9" name="Oval 8"/>
          <p:cNvSpPr/>
          <p:nvPr/>
        </p:nvSpPr>
        <p:spPr>
          <a:xfrm>
            <a:off x="2560320" y="2987040"/>
            <a:ext cx="1046480" cy="1046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CS</a:t>
            </a:r>
            <a:endParaRPr lang="en-US" dirty="0"/>
          </a:p>
        </p:txBody>
      </p:sp>
      <p:sp>
        <p:nvSpPr>
          <p:cNvPr id="10" name="Oval 9"/>
          <p:cNvSpPr/>
          <p:nvPr/>
        </p:nvSpPr>
        <p:spPr>
          <a:xfrm>
            <a:off x="4328160" y="2950363"/>
            <a:ext cx="1046480" cy="1046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SWA</a:t>
            </a:r>
            <a:endParaRPr lang="en-US" dirty="0"/>
          </a:p>
        </p:txBody>
      </p:sp>
      <p:sp>
        <p:nvSpPr>
          <p:cNvPr id="11" name="Oval 10"/>
          <p:cNvSpPr/>
          <p:nvPr/>
        </p:nvSpPr>
        <p:spPr>
          <a:xfrm>
            <a:off x="6096000" y="2950363"/>
            <a:ext cx="1046480" cy="1046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SVM</a:t>
            </a:r>
            <a:endParaRPr lang="en-US" dirty="0"/>
          </a:p>
        </p:txBody>
      </p:sp>
      <p:sp>
        <p:nvSpPr>
          <p:cNvPr id="12" name="Can 11"/>
          <p:cNvSpPr/>
          <p:nvPr/>
        </p:nvSpPr>
        <p:spPr>
          <a:xfrm rot="5400000">
            <a:off x="9745345" y="2028978"/>
            <a:ext cx="1117600" cy="2889250"/>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TextBox 12"/>
          <p:cNvSpPr txBox="1"/>
          <p:nvPr/>
        </p:nvSpPr>
        <p:spPr>
          <a:xfrm>
            <a:off x="142240" y="4646358"/>
            <a:ext cx="2677159"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Background Subtraction</a:t>
            </a:r>
            <a:endParaRPr lang="en-US"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9305925" y="2419111"/>
            <a:ext cx="1657349"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Pipeline Model</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606800" y="4661377"/>
            <a:ext cx="2677159"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Spatial Wavelet Analysis</a:t>
            </a:r>
            <a:endParaRPr lang="en-US"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303520" y="1897099"/>
            <a:ext cx="319024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Support Vector Machine (SVM)</a:t>
            </a:r>
            <a:endParaRPr lang="en-US" dirty="0">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a:off x="3083560" y="2353712"/>
            <a:ext cx="0" cy="5610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6609080" y="2323232"/>
            <a:ext cx="0" cy="5610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rot="10800000">
            <a:off x="1315720" y="4100286"/>
            <a:ext cx="0" cy="5610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10800000">
            <a:off x="4864100" y="4063718"/>
            <a:ext cx="0" cy="5610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5" name="Elbow Connector 24"/>
          <p:cNvCxnSpPr/>
          <p:nvPr/>
        </p:nvCxnSpPr>
        <p:spPr>
          <a:xfrm>
            <a:off x="7294880" y="3314584"/>
            <a:ext cx="1452880" cy="284901"/>
          </a:xfrm>
          <a:prstGeom prst="bentConnector3">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080261" y="2004870"/>
            <a:ext cx="2677159"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Color Segmentation</a:t>
            </a:r>
            <a:endParaRPr lang="en-US" dirty="0">
              <a:latin typeface="Times New Roman" panose="02020603050405020304" pitchFamily="18" charset="0"/>
              <a:cs typeface="Times New Roman" panose="02020603050405020304" pitchFamily="18" charset="0"/>
            </a:endParaRPr>
          </a:p>
        </p:txBody>
      </p:sp>
      <p:sp>
        <p:nvSpPr>
          <p:cNvPr id="31" name="Plus 30"/>
          <p:cNvSpPr/>
          <p:nvPr/>
        </p:nvSpPr>
        <p:spPr>
          <a:xfrm>
            <a:off x="2043613" y="3314584"/>
            <a:ext cx="236219" cy="284901"/>
          </a:xfrm>
          <a:prstGeom prst="mathPlus">
            <a:avLst>
              <a:gd name="adj1" fmla="val 87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Plus 31"/>
          <p:cNvSpPr/>
          <p:nvPr/>
        </p:nvSpPr>
        <p:spPr>
          <a:xfrm>
            <a:off x="3807101" y="3310228"/>
            <a:ext cx="236219" cy="284901"/>
          </a:xfrm>
          <a:prstGeom prst="mathPlus">
            <a:avLst>
              <a:gd name="adj1" fmla="val 87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Plus 32"/>
          <p:cNvSpPr/>
          <p:nvPr/>
        </p:nvSpPr>
        <p:spPr>
          <a:xfrm>
            <a:off x="5622847" y="3297162"/>
            <a:ext cx="236219" cy="284901"/>
          </a:xfrm>
          <a:prstGeom prst="mathPlus">
            <a:avLst>
              <a:gd name="adj1" fmla="val 87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TextBox 35"/>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18</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4769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76748" y="155758"/>
            <a:ext cx="3884023"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Result &amp; Analysis</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492925" y="792581"/>
            <a:ext cx="8111772" cy="5416168"/>
          </a:xfrm>
          <a:prstGeom prst="rect">
            <a:avLst/>
          </a:prstGeom>
        </p:spPr>
      </p:pic>
      <p:sp>
        <p:nvSpPr>
          <p:cNvPr id="7" name="TextBox 6"/>
          <p:cNvSpPr txBox="1"/>
          <p:nvPr/>
        </p:nvSpPr>
        <p:spPr>
          <a:xfrm>
            <a:off x="4185920" y="723588"/>
            <a:ext cx="2477008" cy="40011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b="1" dirty="0" smtClean="0">
                <a:solidFill>
                  <a:schemeClr val="tx1"/>
                </a:solidFill>
                <a:latin typeface="Times New Roman" panose="02020603050405020304" pitchFamily="18" charset="0"/>
                <a:cs typeface="Times New Roman" panose="02020603050405020304" pitchFamily="18" charset="0"/>
              </a:rPr>
              <a:t>Dataset &amp; Result</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467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DE1376-918E-4019-99A6-6D4BC16CD8CC}"/>
              </a:ext>
            </a:extLst>
          </p:cNvPr>
          <p:cNvSpPr txBox="1"/>
          <p:nvPr/>
        </p:nvSpPr>
        <p:spPr>
          <a:xfrm>
            <a:off x="3729447" y="1033837"/>
            <a:ext cx="3935305" cy="46166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28575">
            <a:solidFill>
              <a:schemeClr val="bg1"/>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6" name="TextBox 5">
            <a:extLst>
              <a:ext uri="{FF2B5EF4-FFF2-40B4-BE49-F238E27FC236}">
                <a16:creationId xmlns:a16="http://schemas.microsoft.com/office/drawing/2014/main" id="{22ECAA99-96DB-4E7E-800C-9643C3817A9D}"/>
              </a:ext>
            </a:extLst>
          </p:cNvPr>
          <p:cNvSpPr txBox="1"/>
          <p:nvPr/>
        </p:nvSpPr>
        <p:spPr>
          <a:xfrm>
            <a:off x="3729447" y="3453163"/>
            <a:ext cx="3935304" cy="46166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28575">
            <a:solidFill>
              <a:schemeClr val="bg1"/>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Methodology</a:t>
            </a:r>
          </a:p>
        </p:txBody>
      </p:sp>
      <p:sp>
        <p:nvSpPr>
          <p:cNvPr id="7" name="TextBox 6">
            <a:extLst>
              <a:ext uri="{FF2B5EF4-FFF2-40B4-BE49-F238E27FC236}">
                <a16:creationId xmlns:a16="http://schemas.microsoft.com/office/drawing/2014/main" id="{7B2D345E-6AEE-4E88-BAF8-3E2FEFEDF9D9}"/>
              </a:ext>
            </a:extLst>
          </p:cNvPr>
          <p:cNvSpPr txBox="1"/>
          <p:nvPr/>
        </p:nvSpPr>
        <p:spPr>
          <a:xfrm>
            <a:off x="3729448" y="2198313"/>
            <a:ext cx="3935304" cy="46166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28575">
            <a:solidFill>
              <a:schemeClr val="bg1"/>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Literature Review</a:t>
            </a:r>
          </a:p>
        </p:txBody>
      </p:sp>
      <p:sp>
        <p:nvSpPr>
          <p:cNvPr id="8" name="TextBox 7">
            <a:extLst>
              <a:ext uri="{FF2B5EF4-FFF2-40B4-BE49-F238E27FC236}">
                <a16:creationId xmlns:a16="http://schemas.microsoft.com/office/drawing/2014/main" id="{D945D587-E3B4-44AE-AFCA-87B8004EB306}"/>
              </a:ext>
            </a:extLst>
          </p:cNvPr>
          <p:cNvSpPr txBox="1"/>
          <p:nvPr/>
        </p:nvSpPr>
        <p:spPr>
          <a:xfrm>
            <a:off x="4360394" y="4072784"/>
            <a:ext cx="3935304" cy="461665"/>
          </a:xfrm>
          <a:prstGeom prst="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Design</a:t>
            </a:r>
            <a:endPar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52909A8C-5092-4E3C-8034-F017BE545712}"/>
              </a:ext>
            </a:extLst>
          </p:cNvPr>
          <p:cNvSpPr txBox="1"/>
          <p:nvPr/>
        </p:nvSpPr>
        <p:spPr>
          <a:xfrm>
            <a:off x="3729448" y="4638805"/>
            <a:ext cx="3935304" cy="461665"/>
          </a:xfrm>
          <a:prstGeom prst="rect">
            <a:avLst/>
          </a:prstGeom>
          <a:solidFill>
            <a:srgbClr val="00B050"/>
          </a:solidFill>
          <a:ln w="28575">
            <a:solidFill>
              <a:schemeClr val="bg1"/>
            </a:solid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Outcome</a:t>
            </a:r>
            <a:r>
              <a:rPr kumimoji="0" lang="en-US" sz="2400" i="0" u="none" strike="noStrike" kern="1200" cap="none" spc="0" normalizeH="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and Impacts</a:t>
            </a:r>
            <a:endPar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D2AF0A07-6372-48A5-83DF-31ECB314A416}"/>
              </a:ext>
            </a:extLst>
          </p:cNvPr>
          <p:cNvSpPr txBox="1"/>
          <p:nvPr/>
        </p:nvSpPr>
        <p:spPr>
          <a:xfrm>
            <a:off x="4360394" y="5204826"/>
            <a:ext cx="3935305" cy="461665"/>
          </a:xfrm>
          <a:prstGeom prst="rect">
            <a:avLst/>
          </a:prstGeom>
          <a:ln/>
          <a:effectLst>
            <a:outerShdw blurRad="50800" dist="38100" dir="5400000" algn="t"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Conclusion</a:t>
            </a:r>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02ED5962-C00E-40A9-81B4-D6B09049864C}"/>
              </a:ext>
            </a:extLst>
          </p:cNvPr>
          <p:cNvSpPr txBox="1"/>
          <p:nvPr/>
        </p:nvSpPr>
        <p:spPr>
          <a:xfrm>
            <a:off x="4360394" y="2825738"/>
            <a:ext cx="3935304" cy="461665"/>
          </a:xfrm>
          <a:prstGeom prst="rect">
            <a:avLst/>
          </a:prstGeom>
          <a:solidFill>
            <a:srgbClr val="00B0F0"/>
          </a:solidFill>
          <a:ln w="28575">
            <a:solidFill>
              <a:schemeClr val="bg1"/>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latin typeface="Times New Roman" panose="02020603050405020304" pitchFamily="18" charset="0"/>
                <a:cs typeface="Times New Roman" panose="02020603050405020304" pitchFamily="18" charset="0"/>
              </a:rPr>
              <a:t>Objectives</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2" name="TextBox 11">
            <a:extLst>
              <a:ext uri="{FF2B5EF4-FFF2-40B4-BE49-F238E27FC236}">
                <a16:creationId xmlns:a16="http://schemas.microsoft.com/office/drawing/2014/main" id="{AAD0C01E-1F44-438E-916F-C6D69CAF4C6E}"/>
              </a:ext>
            </a:extLst>
          </p:cNvPr>
          <p:cNvSpPr txBox="1"/>
          <p:nvPr/>
        </p:nvSpPr>
        <p:spPr>
          <a:xfrm>
            <a:off x="4360394" y="1613511"/>
            <a:ext cx="3935304" cy="461665"/>
          </a:xfrm>
          <a:prstGeom prst="rect">
            <a:avLst/>
          </a:prstGeom>
          <a:solidFill>
            <a:schemeClr val="accent2">
              <a:lumMod val="75000"/>
            </a:schemeClr>
          </a:solidFill>
          <a:ln w="28575">
            <a:solidFill>
              <a:schemeClr val="bg1"/>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Times New Roman" panose="02020603050405020304" pitchFamily="18" charset="0"/>
                <a:cs typeface="Times New Roman" panose="02020603050405020304" pitchFamily="18" charset="0"/>
              </a:rPr>
              <a:t>Problem Statement</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3" name="TextBox 12">
            <a:extLst>
              <a:ext uri="{FF2B5EF4-FFF2-40B4-BE49-F238E27FC236}">
                <a16:creationId xmlns:a16="http://schemas.microsoft.com/office/drawing/2014/main" id="{D2AF0A07-6372-48A5-83DF-31ECB314A416}"/>
              </a:ext>
            </a:extLst>
          </p:cNvPr>
          <p:cNvSpPr txBox="1"/>
          <p:nvPr/>
        </p:nvSpPr>
        <p:spPr>
          <a:xfrm>
            <a:off x="3729447" y="5757817"/>
            <a:ext cx="3935305" cy="461665"/>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Future Work</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nvGrpSpPr>
          <p:cNvPr id="15" name="Group 14">
            <a:extLst>
              <a:ext uri="{FF2B5EF4-FFF2-40B4-BE49-F238E27FC236}">
                <a16:creationId xmlns:a16="http://schemas.microsoft.com/office/drawing/2014/main" id="{B05E0772-E94D-43F9-AF4B-9A4BCA769EF5}"/>
              </a:ext>
            </a:extLst>
          </p:cNvPr>
          <p:cNvGrpSpPr/>
          <p:nvPr/>
        </p:nvGrpSpPr>
        <p:grpSpPr>
          <a:xfrm>
            <a:off x="0" y="0"/>
            <a:ext cx="12192000" cy="6858000"/>
            <a:chOff x="0" y="-28411"/>
            <a:chExt cx="12192000" cy="6953552"/>
          </a:xfrm>
        </p:grpSpPr>
        <p:sp>
          <p:nvSpPr>
            <p:cNvPr id="16" name="Rectangle 15">
              <a:extLst>
                <a:ext uri="{FF2B5EF4-FFF2-40B4-BE49-F238E27FC236}">
                  <a16:creationId xmlns:a16="http://schemas.microsoft.com/office/drawing/2014/main" id="{32B2DFC7-1658-43EA-AF36-B2E63E4EE34C}"/>
                </a:ext>
              </a:extLst>
            </p:cNvPr>
            <p:cNvSpPr/>
            <p:nvPr/>
          </p:nvSpPr>
          <p:spPr>
            <a:xfrm>
              <a:off x="0" y="6645231"/>
              <a:ext cx="10681252" cy="251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7" name="Group 16">
              <a:extLst>
                <a:ext uri="{FF2B5EF4-FFF2-40B4-BE49-F238E27FC236}">
                  <a16:creationId xmlns:a16="http://schemas.microsoft.com/office/drawing/2014/main" id="{9A8EF0EE-DFF0-492E-977A-D8CC9350E263}"/>
                </a:ext>
              </a:extLst>
            </p:cNvPr>
            <p:cNvGrpSpPr/>
            <p:nvPr/>
          </p:nvGrpSpPr>
          <p:grpSpPr>
            <a:xfrm>
              <a:off x="0" y="-28411"/>
              <a:ext cx="12192000" cy="6953552"/>
              <a:chOff x="0" y="-28411"/>
              <a:chExt cx="12192000" cy="6953552"/>
            </a:xfrm>
          </p:grpSpPr>
          <p:sp>
            <p:nvSpPr>
              <p:cNvPr id="18" name="Half Frame 17">
                <a:extLst>
                  <a:ext uri="{FF2B5EF4-FFF2-40B4-BE49-F238E27FC236}">
                    <a16:creationId xmlns:a16="http://schemas.microsoft.com/office/drawing/2014/main" id="{03301FC4-C6FF-48AE-8EEA-5D9D775891DF}"/>
                  </a:ext>
                </a:extLst>
              </p:cNvPr>
              <p:cNvSpPr/>
              <p:nvPr/>
            </p:nvSpPr>
            <p:spPr>
              <a:xfrm rot="10800000">
                <a:off x="9408881" y="5474899"/>
                <a:ext cx="2783119" cy="1450242"/>
              </a:xfrm>
              <a:prstGeom prst="halfFrame">
                <a:avLst>
                  <a:gd name="adj1" fmla="val 19626"/>
                  <a:gd name="adj2" fmla="val 21453"/>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Half Frame 18">
                <a:extLst>
                  <a:ext uri="{FF2B5EF4-FFF2-40B4-BE49-F238E27FC236}">
                    <a16:creationId xmlns:a16="http://schemas.microsoft.com/office/drawing/2014/main" id="{5D784FAF-9448-45E0-8C4C-5E57EABF70D3}"/>
                  </a:ext>
                </a:extLst>
              </p:cNvPr>
              <p:cNvSpPr/>
              <p:nvPr/>
            </p:nvSpPr>
            <p:spPr>
              <a:xfrm flipH="1">
                <a:off x="8779566" y="-28409"/>
                <a:ext cx="3412434" cy="6467059"/>
              </a:xfrm>
              <a:prstGeom prst="halfFrame">
                <a:avLst>
                  <a:gd name="adj1" fmla="val 9036"/>
                  <a:gd name="adj2" fmla="val 969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Half Frame 19">
                <a:extLst>
                  <a:ext uri="{FF2B5EF4-FFF2-40B4-BE49-F238E27FC236}">
                    <a16:creationId xmlns:a16="http://schemas.microsoft.com/office/drawing/2014/main" id="{20D0E19C-6463-45C4-88FA-369911161874}"/>
                  </a:ext>
                </a:extLst>
              </p:cNvPr>
              <p:cNvSpPr/>
              <p:nvPr/>
            </p:nvSpPr>
            <p:spPr>
              <a:xfrm>
                <a:off x="0" y="-28411"/>
                <a:ext cx="9568070" cy="6925142"/>
              </a:xfrm>
              <a:prstGeom prst="halfFrame">
                <a:avLst>
                  <a:gd name="adj1" fmla="val 4642"/>
                  <a:gd name="adj2" fmla="val 480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sp>
        <p:nvSpPr>
          <p:cNvPr id="14" name="Rectangle 13">
            <a:extLst>
              <a:ext uri="{FF2B5EF4-FFF2-40B4-BE49-F238E27FC236}">
                <a16:creationId xmlns:a16="http://schemas.microsoft.com/office/drawing/2014/main" id="{4478C929-04D4-42F6-B125-ECE758BA8747}"/>
              </a:ext>
            </a:extLst>
          </p:cNvPr>
          <p:cNvSpPr/>
          <p:nvPr/>
        </p:nvSpPr>
        <p:spPr>
          <a:xfrm>
            <a:off x="3786960" y="347191"/>
            <a:ext cx="3820277" cy="58477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w="0"/>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Presentation Structure</a:t>
            </a:r>
            <a:endParaRPr kumimoji="0" lang="en-US" sz="3200" b="0" i="0" u="none" strike="noStrike" kern="1200" cap="none" spc="0" normalizeH="0" baseline="0" noProof="0" dirty="0">
              <a:ln w="0"/>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6519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87040" y="524321"/>
            <a:ext cx="4788263"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Result &amp; Analysis (Cont.)</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t="29486"/>
          <a:stretch/>
        </p:blipFill>
        <p:spPr>
          <a:xfrm>
            <a:off x="2353083" y="2421003"/>
            <a:ext cx="7149605" cy="2140327"/>
          </a:xfrm>
          <a:prstGeom prst="rect">
            <a:avLst/>
          </a:prstGeom>
        </p:spPr>
      </p:pic>
      <p:sp>
        <p:nvSpPr>
          <p:cNvPr id="8" name="TextBox 7"/>
          <p:cNvSpPr txBox="1"/>
          <p:nvPr/>
        </p:nvSpPr>
        <p:spPr>
          <a:xfrm>
            <a:off x="2313850" y="1367337"/>
            <a:ext cx="6599306" cy="707886"/>
          </a:xfrm>
          <a:prstGeom prst="rect">
            <a:avLst/>
          </a:prstGeom>
          <a:noFill/>
        </p:spPr>
        <p:txBody>
          <a:bodyPr wrap="none" rtlCol="0">
            <a:spAutoFit/>
          </a:bodyPr>
          <a:lstStyle/>
          <a:p>
            <a:pPr algn="ctr"/>
            <a:r>
              <a:rPr lang="en-US" sz="2000" b="1" i="1" dirty="0" smtClean="0">
                <a:latin typeface="Times New Roman" panose="02020603050405020304" pitchFamily="18" charset="0"/>
                <a:cs typeface="Times New Roman" panose="02020603050405020304" pitchFamily="18" charset="0"/>
              </a:rPr>
              <a:t>COMPARISON OF THE PROPOSED AND APPROACH </a:t>
            </a:r>
          </a:p>
          <a:p>
            <a:pPr algn="ctr"/>
            <a:r>
              <a:rPr lang="en-US" sz="2000" b="1" i="1" dirty="0" smtClean="0">
                <a:latin typeface="Times New Roman" panose="02020603050405020304" pitchFamily="18" charset="0"/>
                <a:cs typeface="Times New Roman" panose="02020603050405020304" pitchFamily="18" charset="0"/>
              </a:rPr>
              <a:t>WITH OTHER SVM SYSTEM</a:t>
            </a:r>
            <a:endParaRPr lang="en-US" sz="2000" b="1" i="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TextBox 9"/>
          <p:cNvSpPr txBox="1"/>
          <p:nvPr/>
        </p:nvSpPr>
        <p:spPr>
          <a:xfrm>
            <a:off x="6195391" y="4652656"/>
            <a:ext cx="2329449" cy="646331"/>
          </a:xfrm>
          <a:prstGeom prst="rect">
            <a:avLst/>
          </a:prstGeom>
          <a:noFill/>
        </p:spPr>
        <p:txBody>
          <a:bodyPr wrap="square" rtlCol="0">
            <a:spAutoFit/>
          </a:bodyPr>
          <a:lstStyle/>
          <a:p>
            <a:r>
              <a:rPr lang="en-US" sz="3600" b="1" dirty="0" smtClean="0">
                <a:solidFill>
                  <a:srgbClr val="002060"/>
                </a:solidFill>
                <a:latin typeface="Times New Roman" panose="02020603050405020304" pitchFamily="18" charset="0"/>
                <a:cs typeface="Times New Roman" panose="02020603050405020304" pitchFamily="18" charset="0"/>
              </a:rPr>
              <a:t>93.33%</a:t>
            </a:r>
            <a:endParaRPr lang="en-US" sz="36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05395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2640" y="539932"/>
            <a:ext cx="5059680"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Outcome and Impacts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20" y="2064716"/>
            <a:ext cx="3806747" cy="283569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960" y="2007952"/>
            <a:ext cx="3772325" cy="2797807"/>
          </a:xfrm>
          <a:prstGeom prst="rect">
            <a:avLst/>
          </a:prstGeom>
        </p:spPr>
      </p:pic>
      <p:sp>
        <p:nvSpPr>
          <p:cNvPr id="19" name="TextBox 18"/>
          <p:cNvSpPr txBox="1"/>
          <p:nvPr/>
        </p:nvSpPr>
        <p:spPr>
          <a:xfrm flipH="1">
            <a:off x="1820755" y="1461174"/>
            <a:ext cx="1579881"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Input Footage</a:t>
            </a:r>
            <a:endParaRPr lang="en-US" dirty="0">
              <a:latin typeface="Times New Roman" panose="02020603050405020304" pitchFamily="18" charset="0"/>
              <a:cs typeface="Times New Roman" panose="02020603050405020304" pitchFamily="18" charset="0"/>
            </a:endParaRPr>
          </a:p>
        </p:txBody>
      </p:sp>
      <p:sp>
        <p:nvSpPr>
          <p:cNvPr id="20" name="TextBox 19"/>
          <p:cNvSpPr txBox="1"/>
          <p:nvPr/>
        </p:nvSpPr>
        <p:spPr>
          <a:xfrm flipH="1">
            <a:off x="7777477" y="1559066"/>
            <a:ext cx="159004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Output</a:t>
            </a:r>
            <a:endParaRPr lang="en-US" dirty="0">
              <a:latin typeface="Times New Roman" panose="02020603050405020304" pitchFamily="18" charset="0"/>
              <a:cs typeface="Times New Roman" panose="02020603050405020304" pitchFamily="18" charset="0"/>
            </a:endParaRPr>
          </a:p>
        </p:txBody>
      </p:sp>
      <p:sp>
        <p:nvSpPr>
          <p:cNvPr id="21" name="TextBox 20"/>
          <p:cNvSpPr txBox="1"/>
          <p:nvPr/>
        </p:nvSpPr>
        <p:spPr>
          <a:xfrm flipH="1">
            <a:off x="7482837" y="4900415"/>
            <a:ext cx="159004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Fire Detected</a:t>
            </a:r>
            <a:endParaRPr lang="en-US"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21</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3358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2295" y="384529"/>
            <a:ext cx="619905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Outcome and </a:t>
            </a:r>
            <a:r>
              <a:rPr lang="en-US" sz="3600" b="1" dirty="0" smtClean="0">
                <a:latin typeface="Times New Roman" panose="02020603050405020304" pitchFamily="18" charset="0"/>
                <a:cs typeface="Times New Roman" panose="02020603050405020304" pitchFamily="18" charset="0"/>
              </a:rPr>
              <a:t>Impacts (Cont.)</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flipH="1">
            <a:off x="1922355" y="1526718"/>
            <a:ext cx="1579881"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Input Footage</a:t>
            </a:r>
            <a:endParaRPr lang="en-US" dirty="0">
              <a:latin typeface="Times New Roman" panose="02020603050405020304" pitchFamily="18" charset="0"/>
              <a:cs typeface="Times New Roman" panose="02020603050405020304" pitchFamily="18" charset="0"/>
            </a:endParaRPr>
          </a:p>
        </p:txBody>
      </p:sp>
      <p:sp>
        <p:nvSpPr>
          <p:cNvPr id="20" name="TextBox 19"/>
          <p:cNvSpPr txBox="1"/>
          <p:nvPr/>
        </p:nvSpPr>
        <p:spPr>
          <a:xfrm flipH="1">
            <a:off x="7777477" y="1559066"/>
            <a:ext cx="159004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Output</a:t>
            </a:r>
            <a:endParaRPr lang="en-US" dirty="0">
              <a:latin typeface="Times New Roman" panose="02020603050405020304" pitchFamily="18" charset="0"/>
              <a:cs typeface="Times New Roman" panose="02020603050405020304" pitchFamily="18" charset="0"/>
            </a:endParaRPr>
          </a:p>
        </p:txBody>
      </p:sp>
      <p:sp>
        <p:nvSpPr>
          <p:cNvPr id="21" name="TextBox 20"/>
          <p:cNvSpPr txBox="1"/>
          <p:nvPr/>
        </p:nvSpPr>
        <p:spPr>
          <a:xfrm flipH="1">
            <a:off x="7482837" y="4900415"/>
            <a:ext cx="159004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Fire Detected</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22</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090" y="2082499"/>
            <a:ext cx="4124352" cy="23220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68" y="2082500"/>
            <a:ext cx="4126977" cy="2322058"/>
          </a:xfrm>
          <a:prstGeom prst="rect">
            <a:avLst/>
          </a:prstGeom>
        </p:spPr>
      </p:pic>
    </p:spTree>
    <p:extLst>
      <p:ext uri="{BB962C8B-B14F-4D97-AF65-F5344CB8AC3E}">
        <p14:creationId xmlns:p14="http://schemas.microsoft.com/office/powerpoint/2010/main" val="2485188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2295" y="384529"/>
            <a:ext cx="619905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Outcome and </a:t>
            </a:r>
            <a:r>
              <a:rPr lang="en-US" sz="3600" b="1" dirty="0" smtClean="0">
                <a:latin typeface="Times New Roman" panose="02020603050405020304" pitchFamily="18" charset="0"/>
                <a:cs typeface="Times New Roman" panose="02020603050405020304" pitchFamily="18" charset="0"/>
              </a:rPr>
              <a:t>Impacts (Cont.)</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flipH="1">
            <a:off x="1922355" y="1526718"/>
            <a:ext cx="1579881"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Input Footage</a:t>
            </a:r>
            <a:endParaRPr lang="en-US" dirty="0">
              <a:latin typeface="Times New Roman" panose="02020603050405020304" pitchFamily="18" charset="0"/>
              <a:cs typeface="Times New Roman" panose="02020603050405020304" pitchFamily="18" charset="0"/>
            </a:endParaRPr>
          </a:p>
        </p:txBody>
      </p:sp>
      <p:sp>
        <p:nvSpPr>
          <p:cNvPr id="20" name="TextBox 19"/>
          <p:cNvSpPr txBox="1"/>
          <p:nvPr/>
        </p:nvSpPr>
        <p:spPr>
          <a:xfrm flipH="1">
            <a:off x="7777477" y="1559066"/>
            <a:ext cx="159004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Output</a:t>
            </a:r>
            <a:endParaRPr lang="en-US" dirty="0">
              <a:latin typeface="Times New Roman" panose="02020603050405020304" pitchFamily="18" charset="0"/>
              <a:cs typeface="Times New Roman" panose="02020603050405020304" pitchFamily="18" charset="0"/>
            </a:endParaRPr>
          </a:p>
        </p:txBody>
      </p:sp>
      <p:sp>
        <p:nvSpPr>
          <p:cNvPr id="21" name="TextBox 20"/>
          <p:cNvSpPr txBox="1"/>
          <p:nvPr/>
        </p:nvSpPr>
        <p:spPr>
          <a:xfrm flipH="1">
            <a:off x="7141029" y="4924031"/>
            <a:ext cx="215827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False fire </a:t>
            </a:r>
            <a:r>
              <a:rPr lang="en-US" dirty="0" smtClean="0">
                <a:latin typeface="Times New Roman" panose="02020603050405020304" pitchFamily="18" charset="0"/>
                <a:cs typeface="Times New Roman" panose="02020603050405020304" pitchFamily="18" charset="0"/>
              </a:rPr>
              <a:t>Detected</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23</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310" y="2022576"/>
            <a:ext cx="3915530" cy="289567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591" y="1995560"/>
            <a:ext cx="3868363" cy="2861309"/>
          </a:xfrm>
          <a:prstGeom prst="rect">
            <a:avLst/>
          </a:prstGeom>
        </p:spPr>
      </p:pic>
    </p:spTree>
    <p:extLst>
      <p:ext uri="{BB962C8B-B14F-4D97-AF65-F5344CB8AC3E}">
        <p14:creationId xmlns:p14="http://schemas.microsoft.com/office/powerpoint/2010/main" val="1334601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9921" y="605051"/>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Conclusion</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70560" y="1645949"/>
            <a:ext cx="10607040" cy="830997"/>
          </a:xfrm>
          <a:prstGeom prst="rect">
            <a:avLst/>
          </a:prstGeom>
        </p:spPr>
        <p:txBody>
          <a:bodyPr wrap="square">
            <a:spAutoFit/>
          </a:bodyPr>
          <a:lstStyle/>
          <a:p>
            <a:pPr marL="342900" indent="-34290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proposed approach is on </a:t>
            </a:r>
            <a:r>
              <a:rPr lang="en-US" sz="2400" dirty="0" smtClean="0">
                <a:latin typeface="Times New Roman" panose="02020603050405020304" pitchFamily="18" charset="0"/>
                <a:cs typeface="Times New Roman" panose="02020603050405020304" pitchFamily="18" charset="0"/>
              </a:rPr>
              <a:t>average 93.33 </a:t>
            </a:r>
            <a:r>
              <a:rPr lang="en-US" sz="2400" dirty="0">
                <a:latin typeface="Times New Roman" panose="02020603050405020304" pitchFamily="18" charset="0"/>
                <a:cs typeface="Times New Roman" panose="02020603050405020304" pitchFamily="18" charset="0"/>
              </a:rPr>
              <a:t>percent on a random sample, while the false </a:t>
            </a:r>
            <a:r>
              <a:rPr lang="en-US" sz="2400" dirty="0" smtClean="0">
                <a:latin typeface="Times New Roman" panose="02020603050405020304" pitchFamily="18" charset="0"/>
                <a:cs typeface="Times New Roman" panose="02020603050405020304" pitchFamily="18" charset="0"/>
              </a:rPr>
              <a:t>positive rate </a:t>
            </a:r>
            <a:r>
              <a:rPr lang="en-US" sz="2400" dirty="0">
                <a:latin typeface="Times New Roman" panose="02020603050405020304" pitchFamily="18" charset="0"/>
                <a:cs typeface="Times New Roman" panose="02020603050405020304" pitchFamily="18" charset="0"/>
              </a:rPr>
              <a:t>is only 6.67 percent in two fire-color motion videos.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24</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p:cNvSpPr/>
          <p:nvPr/>
        </p:nvSpPr>
        <p:spPr>
          <a:xfrm>
            <a:off x="670560" y="2894500"/>
            <a:ext cx="10406743" cy="830997"/>
          </a:xfrm>
          <a:prstGeom prst="rect">
            <a:avLst/>
          </a:prstGeom>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The performance of our approach is capable of </a:t>
            </a:r>
            <a:r>
              <a:rPr lang="en-US" sz="2400" dirty="0" smtClean="0">
                <a:latin typeface="Times New Roman" panose="02020603050405020304" pitchFamily="18" charset="0"/>
                <a:cs typeface="Times New Roman" panose="02020603050405020304" pitchFamily="18" charset="0"/>
              </a:rPr>
              <a:t>meeting the </a:t>
            </a:r>
            <a:r>
              <a:rPr lang="en-US" sz="2400" dirty="0">
                <a:latin typeface="Times New Roman" panose="02020603050405020304" pitchFamily="18" charset="0"/>
                <a:cs typeface="Times New Roman" panose="02020603050405020304" pitchFamily="18" charset="0"/>
              </a:rPr>
              <a:t>requirements for accuracy and control in real-time </a:t>
            </a:r>
            <a:r>
              <a:rPr lang="en-US" sz="2400" dirty="0" smtClean="0">
                <a:latin typeface="Times New Roman" panose="02020603050405020304" pitchFamily="18" charset="0"/>
                <a:cs typeface="Times New Roman" panose="02020603050405020304" pitchFamily="18" charset="0"/>
              </a:rPr>
              <a:t>fire detection</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731520" y="4143051"/>
            <a:ext cx="10728960" cy="1200329"/>
          </a:xfrm>
          <a:prstGeom prst="rect">
            <a:avLst/>
          </a:prstGeom>
        </p:spPr>
        <p:txBody>
          <a:bodyPr wrap="squar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Its industrial and forest application will </a:t>
            </a:r>
            <a:r>
              <a:rPr lang="en-US" sz="2400" dirty="0" smtClean="0">
                <a:latin typeface="Times New Roman" panose="02020603050405020304" pitchFamily="18" charset="0"/>
                <a:cs typeface="Times New Roman" panose="02020603050405020304" pitchFamily="18" charset="0"/>
              </a:rPr>
              <a:t>enable the </a:t>
            </a:r>
            <a:r>
              <a:rPr lang="en-US" sz="2400" dirty="0">
                <a:latin typeface="Times New Roman" panose="02020603050405020304" pitchFamily="18" charset="0"/>
                <a:cs typeface="Times New Roman" panose="02020603050405020304" pitchFamily="18" charset="0"/>
              </a:rPr>
              <a:t>detection of fires at an early stage, the facilitation </a:t>
            </a:r>
            <a:r>
              <a:rPr lang="en-US" sz="2400" dirty="0" smtClean="0">
                <a:latin typeface="Times New Roman" panose="02020603050405020304" pitchFamily="18" charset="0"/>
                <a:cs typeface="Times New Roman" panose="02020603050405020304" pitchFamily="18" charset="0"/>
              </a:rPr>
              <a:t>of emergency </a:t>
            </a:r>
            <a:r>
              <a:rPr lang="en-US" sz="2400" dirty="0">
                <a:latin typeface="Times New Roman" panose="02020603050405020304" pitchFamily="18" charset="0"/>
                <a:cs typeface="Times New Roman" panose="02020603050405020304" pitchFamily="18" charset="0"/>
              </a:rPr>
              <a:t>management, and a significant contribution to </a:t>
            </a:r>
            <a:r>
              <a:rPr lang="en-US" sz="2400" dirty="0" smtClean="0">
                <a:latin typeface="Times New Roman" panose="02020603050405020304" pitchFamily="18" charset="0"/>
                <a:cs typeface="Times New Roman" panose="02020603050405020304" pitchFamily="18" charset="0"/>
              </a:rPr>
              <a:t>the avoidance </a:t>
            </a:r>
            <a:r>
              <a:rPr lang="en-US" sz="2400" dirty="0">
                <a:latin typeface="Times New Roman" panose="02020603050405020304" pitchFamily="18" charset="0"/>
                <a:cs typeface="Times New Roman" panose="02020603050405020304" pitchFamily="18" charset="0"/>
              </a:rPr>
              <a:t>of losses.</a:t>
            </a:r>
          </a:p>
        </p:txBody>
      </p:sp>
    </p:spTree>
    <p:extLst>
      <p:ext uri="{BB962C8B-B14F-4D97-AF65-F5344CB8AC3E}">
        <p14:creationId xmlns:p14="http://schemas.microsoft.com/office/powerpoint/2010/main" val="13979524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45246" y="638737"/>
            <a:ext cx="4976947"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Future Work</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58240" y="1720757"/>
            <a:ext cx="9804400" cy="1384995"/>
          </a:xfrm>
          <a:prstGeom prst="rect">
            <a:avLst/>
          </a:prstGeom>
        </p:spPr>
        <p:txBody>
          <a:bodyPr wrap="square">
            <a:spAutoFit/>
          </a:bodyPr>
          <a:lstStyle/>
          <a:p>
            <a:pPr marL="342900" indent="-342900">
              <a:buFont typeface="Wingdings" panose="05000000000000000000" pitchFamily="2" charset="2"/>
              <a:buChar char="q"/>
            </a:pPr>
            <a:r>
              <a:rPr lang="en-US" sz="2800" dirty="0" smtClean="0">
                <a:latin typeface="Times New Roman" panose="02020603050405020304" pitchFamily="18" charset="0"/>
                <a:cs typeface="Times New Roman" panose="02020603050405020304" pitchFamily="18" charset="0"/>
              </a:rPr>
              <a:t> Integrate </a:t>
            </a:r>
            <a:r>
              <a:rPr lang="en-US" sz="2800" dirty="0">
                <a:latin typeface="Times New Roman" panose="02020603050405020304" pitchFamily="18" charset="0"/>
                <a:cs typeface="Times New Roman" panose="02020603050405020304" pitchFamily="18" charset="0"/>
              </a:rPr>
              <a:t>live satellite data and process real time processing of the fires </a:t>
            </a:r>
            <a:r>
              <a:rPr lang="en-US" sz="2800" dirty="0" smtClean="0">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p:txBody>
      </p:sp>
      <p:sp>
        <p:nvSpPr>
          <p:cNvPr id="7" name="Rectangle 6"/>
          <p:cNvSpPr/>
          <p:nvPr/>
        </p:nvSpPr>
        <p:spPr>
          <a:xfrm>
            <a:off x="1158240" y="3105752"/>
            <a:ext cx="10251440" cy="1384995"/>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Enhance the time complexity of the detection of fires to improve the speed</a:t>
            </a:r>
            <a:r>
              <a:rPr lang="en-US" sz="2800" dirty="0" smtClean="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1158240" y="4430340"/>
            <a:ext cx="10251440" cy="1384995"/>
          </a:xfrm>
          <a:prstGeom prst="rect">
            <a:avLst/>
          </a:prstGeom>
        </p:spPr>
        <p:txBody>
          <a:bodyPr wrap="square">
            <a:spAutoFit/>
          </a:bodyPr>
          <a:lstStyle/>
          <a:p>
            <a:pPr marL="457200" indent="-457200">
              <a:buFont typeface="Wingdings" panose="05000000000000000000" pitchFamily="2" charset="2"/>
              <a:buChar char="q"/>
            </a:pPr>
            <a:r>
              <a:rPr lang="en-US" sz="2800" dirty="0" smtClean="0">
                <a:latin typeface="Times New Roman" panose="02020603050405020304" pitchFamily="18" charset="0"/>
                <a:cs typeface="Times New Roman" panose="02020603050405020304" pitchFamily="18" charset="0"/>
              </a:rPr>
              <a:t>Web based application for fire detection integration with developed system </a:t>
            </a:r>
          </a:p>
          <a:p>
            <a:pPr marL="457200" indent="-457200">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25</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095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3" y="539932"/>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599440" y="1186263"/>
            <a:ext cx="10688320" cy="4864217"/>
          </a:xfrm>
          <a:prstGeom prst="rect">
            <a:avLst/>
          </a:prstGeom>
        </p:spPr>
        <p:txBody>
          <a:bodyPr wrap="square">
            <a:spAutoFit/>
          </a:bodyPr>
          <a:lstStyle/>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  A. Pathak,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Tasin</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Esho</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Munna</a:t>
            </a:r>
            <a:r>
              <a:rPr lang="en-US" sz="2000" dirty="0">
                <a:latin typeface="Times New Roman" panose="02020603050405020304" pitchFamily="18" charset="0"/>
                <a:ea typeface="Calibri" panose="020F0502020204030204" pitchFamily="34" charset="0"/>
                <a:cs typeface="Times New Roman" panose="02020603050405020304" pitchFamily="18" charset="0"/>
              </a:rPr>
              <a:t>, and T. Chowdhury, “A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smart semi-autonomous </a:t>
            </a:r>
            <a:r>
              <a:rPr lang="en-US" sz="2000" dirty="0">
                <a:latin typeface="Times New Roman" panose="02020603050405020304" pitchFamily="18" charset="0"/>
                <a:ea typeface="Calibri" panose="020F0502020204030204" pitchFamily="34" charset="0"/>
                <a:cs typeface="Times New Roman" panose="02020603050405020304" pitchFamily="18" charset="0"/>
              </a:rPr>
              <a:t>fire extinguish quadcopter: future of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bangladesh</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Int.J</a:t>
            </a:r>
            <a:r>
              <a:rPr lang="en-US" sz="2000" dirty="0">
                <a:latin typeface="Times New Roman" panose="02020603050405020304" pitchFamily="18" charset="0"/>
                <a:ea typeface="Calibri" panose="020F0502020204030204" pitchFamily="34" charset="0"/>
                <a:cs typeface="Times New Roman" panose="02020603050405020304" pitchFamily="18" charset="0"/>
              </a:rPr>
              <a:t>. Adv. Res, vol. 8, pp. 01–15, 2020.</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[2]  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Celik</a:t>
            </a:r>
            <a:r>
              <a:rPr lang="en-US" sz="2000" dirty="0">
                <a:latin typeface="Times New Roman" panose="02020603050405020304" pitchFamily="18" charset="0"/>
                <a:ea typeface="Calibri" panose="020F0502020204030204" pitchFamily="34" charset="0"/>
                <a:cs typeface="Times New Roman" panose="02020603050405020304" pitchFamily="18" charset="0"/>
              </a:rPr>
              <a:t>,  “Fast  and  efficient  method  for  fire  detection  using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image processing,” ETRI </a:t>
            </a:r>
            <a:r>
              <a:rPr lang="en-US" sz="2000" dirty="0">
                <a:latin typeface="Times New Roman" panose="02020603050405020304" pitchFamily="18" charset="0"/>
                <a:ea typeface="Calibri" panose="020F0502020204030204" pitchFamily="34" charset="0"/>
                <a:cs typeface="Times New Roman" panose="02020603050405020304" pitchFamily="18" charset="0"/>
              </a:rPr>
              <a:t>journal, vol. 32, no. 6, pp. 881–890, 2010.</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[3]  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Celik</a:t>
            </a:r>
            <a:r>
              <a:rPr lang="en-US" sz="2000" dirty="0">
                <a:latin typeface="Times New Roman" panose="02020603050405020304" pitchFamily="18" charset="0"/>
                <a:ea typeface="Calibri" panose="020F0502020204030204" pitchFamily="34" charset="0"/>
                <a:cs typeface="Times New Roman" panose="02020603050405020304" pitchFamily="18" charset="0"/>
              </a:rPr>
              <a:t> and K.-K. Ma, “Computer vision based fire detection in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color images</a:t>
            </a:r>
            <a:r>
              <a:rPr lang="en-US" sz="2000" dirty="0">
                <a:latin typeface="Times New Roman" panose="02020603050405020304" pitchFamily="18" charset="0"/>
                <a:ea typeface="Calibri" panose="020F0502020204030204" pitchFamily="34" charset="0"/>
                <a:cs typeface="Times New Roman" panose="02020603050405020304" pitchFamily="18" charset="0"/>
              </a:rPr>
              <a:t>,”  in2008  IEEE  Conference  on  Soft  Computing  in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Industrial Applications</a:t>
            </a:r>
            <a:r>
              <a:rPr lang="en-US" sz="2000" dirty="0">
                <a:latin typeface="Times New Roman" panose="02020603050405020304" pitchFamily="18" charset="0"/>
                <a:ea typeface="Calibri" panose="020F0502020204030204" pitchFamily="34" charset="0"/>
                <a:cs typeface="Times New Roman" panose="02020603050405020304" pitchFamily="18" charset="0"/>
              </a:rPr>
              <a:t>.    IEEE, 2008, pp. 258–263.</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[4]  P. Foggia,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Saggese</a:t>
            </a:r>
            <a:r>
              <a:rPr lang="en-US" sz="2000" dirty="0">
                <a:latin typeface="Times New Roman" panose="02020603050405020304" pitchFamily="18" charset="0"/>
                <a:ea typeface="Calibri" panose="020F0502020204030204" pitchFamily="34" charset="0"/>
                <a:cs typeface="Times New Roman" panose="02020603050405020304" pitchFamily="18" charset="0"/>
              </a:rPr>
              <a:t>, and M. Vento, “Real-time fire detection for video-surveillance applications using a combination of experts based on color</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shape</a:t>
            </a:r>
            <a:r>
              <a:rPr lang="en-US" sz="2000" dirty="0">
                <a:latin typeface="Times New Roman" panose="02020603050405020304" pitchFamily="18" charset="0"/>
                <a:ea typeface="Calibri" panose="020F0502020204030204" pitchFamily="34" charset="0"/>
                <a:cs typeface="Times New Roman" panose="02020603050405020304" pitchFamily="18" charset="0"/>
              </a:rPr>
              <a:t>, and motion</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IEEE </a:t>
            </a:r>
            <a:r>
              <a:rPr lang="en-US" sz="2000" dirty="0">
                <a:latin typeface="Times New Roman" panose="02020603050405020304" pitchFamily="18" charset="0"/>
                <a:ea typeface="Calibri" panose="020F0502020204030204" pitchFamily="34" charset="0"/>
                <a:cs typeface="Times New Roman" panose="02020603050405020304" pitchFamily="18" charset="0"/>
              </a:rPr>
              <a:t>TRANSACTIONS on circuits and systems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for video </a:t>
            </a:r>
            <a:r>
              <a:rPr lang="en-US" sz="2000" dirty="0">
                <a:latin typeface="Times New Roman" panose="02020603050405020304" pitchFamily="18" charset="0"/>
                <a:ea typeface="Calibri" panose="020F0502020204030204" pitchFamily="34" charset="0"/>
                <a:cs typeface="Times New Roman" panose="02020603050405020304" pitchFamily="18" charset="0"/>
              </a:rPr>
              <a:t>technology, vol. 25, no. 9, pp. 1545–1556, 2015.</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[5]  W. </a:t>
            </a:r>
            <a:r>
              <a:rPr lang="en-US" sz="2000" dirty="0" err="1">
                <a:latin typeface="Times New Roman" panose="02020603050405020304" pitchFamily="18" charset="0"/>
                <a:ea typeface="Calibri" panose="020F0502020204030204" pitchFamily="34" charset="0"/>
                <a:cs typeface="Times New Roman" panose="02020603050405020304" pitchFamily="18" charset="0"/>
              </a:rPr>
              <a:t>Jiayun</a:t>
            </a:r>
            <a:r>
              <a:rPr lang="en-US" sz="2000" dirty="0">
                <a:latin typeface="Times New Roman" panose="02020603050405020304" pitchFamily="18" charset="0"/>
                <a:ea typeface="Calibri" panose="020F0502020204030204" pitchFamily="34" charset="0"/>
                <a:cs typeface="Times New Roman" panose="02020603050405020304" pitchFamily="18" charset="0"/>
              </a:rPr>
              <a:t>, “Real-time visual detection of early manmade fire,”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in 2015 IEEE </a:t>
            </a:r>
            <a:r>
              <a:rPr lang="en-US" sz="2000" dirty="0">
                <a:latin typeface="Times New Roman" panose="02020603050405020304" pitchFamily="18" charset="0"/>
                <a:ea typeface="Calibri" panose="020F0502020204030204" pitchFamily="34" charset="0"/>
                <a:cs typeface="Times New Roman" panose="02020603050405020304" pitchFamily="18" charset="0"/>
              </a:rPr>
              <a:t>International Conference on Information and Automation.   IEEE,2015, pp. 993–997.</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[6]  B. Jiang, Y. Lu, X. Li, and L. Lin, “Towards a solid solution of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real-time fire  </a:t>
            </a:r>
            <a:r>
              <a:rPr lang="en-US" sz="2000" dirty="0">
                <a:latin typeface="Times New Roman" panose="02020603050405020304" pitchFamily="18" charset="0"/>
                <a:ea typeface="Calibri" panose="020F0502020204030204" pitchFamily="34" charset="0"/>
                <a:cs typeface="Times New Roman" panose="02020603050405020304" pitchFamily="18" charset="0"/>
              </a:rPr>
              <a:t>and  flame  detection</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Multimedia  </a:t>
            </a:r>
            <a:r>
              <a:rPr lang="en-US" sz="2000" dirty="0">
                <a:latin typeface="Times New Roman" panose="02020603050405020304" pitchFamily="18" charset="0"/>
                <a:ea typeface="Calibri" panose="020F0502020204030204" pitchFamily="34" charset="0"/>
                <a:cs typeface="Times New Roman" panose="02020603050405020304" pitchFamily="18" charset="0"/>
              </a:rPr>
              <a:t>Tools  and  Applications,  vol.  74,no. 3, pp. 689–705, 2015</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p:cNvSpPr txBox="1"/>
          <p:nvPr/>
        </p:nvSpPr>
        <p:spPr>
          <a:xfrm>
            <a:off x="20894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26</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7979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3" y="539932"/>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599440" y="1186263"/>
            <a:ext cx="10688320" cy="5050742"/>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[7]  H.  Wu,  D.  Wu,  and  J.  Zhao,  “An  intelligent  fire  detection  </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cameras  based  on  computer  vision  methods</a:t>
            </a:r>
            <a:r>
              <a:rPr lang="en-US" dirty="0" smtClean="0">
                <a:latin typeface="Times New Roman" panose="02020603050405020304" pitchFamily="18" charset="0"/>
                <a:ea typeface="Calibri" panose="020F0502020204030204" pitchFamily="34" charset="0"/>
                <a:cs typeface="Times New Roman" panose="02020603050405020304" pitchFamily="18" charset="0"/>
              </a:rPr>
              <a:t>,” Process  </a:t>
            </a:r>
            <a:r>
              <a:rPr lang="en-US" dirty="0" err="1">
                <a:latin typeface="Times New Roman" panose="02020603050405020304" pitchFamily="18" charset="0"/>
                <a:ea typeface="Calibri" panose="020F0502020204030204" pitchFamily="34" charset="0"/>
                <a:cs typeface="Times New Roman" panose="02020603050405020304" pitchFamily="18" charset="0"/>
              </a:rPr>
              <a:t>Safetyand</a:t>
            </a:r>
            <a:r>
              <a:rPr lang="en-US" dirty="0">
                <a:latin typeface="Times New Roman" panose="02020603050405020304" pitchFamily="18" charset="0"/>
                <a:ea typeface="Calibri" panose="020F0502020204030204" pitchFamily="34" charset="0"/>
                <a:cs typeface="Times New Roman" panose="02020603050405020304" pitchFamily="18" charset="0"/>
              </a:rPr>
              <a:t> Environmental Protection, vol. 127, pp. 245–256, 2019</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8]  S. S. </a:t>
            </a:r>
            <a:r>
              <a:rPr lang="en-US" dirty="0" err="1">
                <a:latin typeface="Times New Roman" panose="02020603050405020304" pitchFamily="18" charset="0"/>
                <a:ea typeface="Calibri" panose="020F0502020204030204" pitchFamily="34" charset="0"/>
                <a:cs typeface="Times New Roman" panose="02020603050405020304" pitchFamily="18" charset="0"/>
              </a:rPr>
              <a:t>Moumgiakmas</a:t>
            </a:r>
            <a:r>
              <a:rPr lang="en-US" dirty="0">
                <a:latin typeface="Times New Roman" panose="02020603050405020304" pitchFamily="18" charset="0"/>
                <a:ea typeface="Calibri" panose="020F0502020204030204" pitchFamily="34" charset="0"/>
                <a:cs typeface="Times New Roman" panose="02020603050405020304" pitchFamily="18" charset="0"/>
              </a:rPr>
              <a:t>, G. G. </a:t>
            </a:r>
            <a:r>
              <a:rPr lang="en-US" dirty="0" err="1">
                <a:latin typeface="Times New Roman" panose="02020603050405020304" pitchFamily="18" charset="0"/>
                <a:ea typeface="Calibri" panose="020F0502020204030204" pitchFamily="34" charset="0"/>
                <a:cs typeface="Times New Roman" panose="02020603050405020304" pitchFamily="18" charset="0"/>
              </a:rPr>
              <a:t>Samatas</a:t>
            </a:r>
            <a:r>
              <a:rPr lang="en-US" dirty="0">
                <a:latin typeface="Times New Roman" panose="02020603050405020304" pitchFamily="18" charset="0"/>
                <a:ea typeface="Calibri" panose="020F0502020204030204" pitchFamily="34" charset="0"/>
                <a:cs typeface="Times New Roman" panose="02020603050405020304" pitchFamily="18" charset="0"/>
              </a:rPr>
              <a:t>, and G. A. </a:t>
            </a:r>
            <a:r>
              <a:rPr lang="en-US" dirty="0" err="1">
                <a:latin typeface="Times New Roman" panose="02020603050405020304" pitchFamily="18" charset="0"/>
                <a:ea typeface="Calibri" panose="020F0502020204030204" pitchFamily="34" charset="0"/>
                <a:cs typeface="Times New Roman" panose="02020603050405020304" pitchFamily="18" charset="0"/>
              </a:rPr>
              <a:t>Papakostas</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Computer vision  </a:t>
            </a:r>
            <a:r>
              <a:rPr lang="en-US" dirty="0">
                <a:latin typeface="Times New Roman" panose="02020603050405020304" pitchFamily="18" charset="0"/>
                <a:ea typeface="Calibri" panose="020F0502020204030204" pitchFamily="34" charset="0"/>
                <a:cs typeface="Times New Roman" panose="02020603050405020304" pitchFamily="18" charset="0"/>
              </a:rPr>
              <a:t>for  fire  detection  on  </a:t>
            </a:r>
            <a:r>
              <a:rPr lang="en-US" dirty="0" err="1">
                <a:latin typeface="Times New Roman" panose="02020603050405020304" pitchFamily="18" charset="0"/>
                <a:ea typeface="Calibri" panose="020F0502020204030204" pitchFamily="34" charset="0"/>
                <a:cs typeface="Times New Roman" panose="02020603050405020304" pitchFamily="18" charset="0"/>
              </a:rPr>
              <a:t>uavs</a:t>
            </a:r>
            <a:r>
              <a:rPr lang="en-US" dirty="0">
                <a:latin typeface="Times New Roman" panose="02020603050405020304" pitchFamily="18" charset="0"/>
                <a:ea typeface="Calibri" panose="020F0502020204030204" pitchFamily="34" charset="0"/>
                <a:cs typeface="Times New Roman" panose="02020603050405020304" pitchFamily="18" charset="0"/>
              </a:rPr>
              <a:t>—from  software  to  hardware</a:t>
            </a:r>
            <a:r>
              <a:rPr lang="en-US" dirty="0" smtClean="0">
                <a:latin typeface="Times New Roman" panose="02020603050405020304" pitchFamily="18" charset="0"/>
                <a:ea typeface="Calibri" panose="020F0502020204030204" pitchFamily="34" charset="0"/>
                <a:cs typeface="Times New Roman" panose="02020603050405020304" pitchFamily="18" charset="0"/>
              </a:rPr>
              <a:t>,” Future </a:t>
            </a:r>
            <a:r>
              <a:rPr lang="en-US" dirty="0" smtClean="0">
                <a:latin typeface="Times New Roman" panose="02020603050405020304" pitchFamily="18" charset="0"/>
                <a:ea typeface="Calibri" panose="020F0502020204030204" pitchFamily="34" charset="0"/>
                <a:cs typeface="Times New Roman" panose="02020603050405020304" pitchFamily="18" charset="0"/>
              </a:rPr>
              <a:t>Internet</a:t>
            </a:r>
            <a:r>
              <a:rPr lang="en-US" dirty="0">
                <a:latin typeface="Times New Roman" panose="02020603050405020304" pitchFamily="18" charset="0"/>
                <a:ea typeface="Calibri" panose="020F0502020204030204" pitchFamily="34" charset="0"/>
                <a:cs typeface="Times New Roman" panose="02020603050405020304" pitchFamily="18" charset="0"/>
              </a:rPr>
              <a:t>, vol. 13, no. 8, p. 200, 2021.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[9]  K. Muhammad, J. Ahmad, and S. W. </a:t>
            </a:r>
            <a:r>
              <a:rPr lang="en-US" dirty="0" err="1">
                <a:latin typeface="Times New Roman" panose="02020603050405020304" pitchFamily="18" charset="0"/>
                <a:ea typeface="Calibri" panose="020F0502020204030204" pitchFamily="34" charset="0"/>
                <a:cs typeface="Times New Roman" panose="02020603050405020304" pitchFamily="18" charset="0"/>
              </a:rPr>
              <a:t>Baik</a:t>
            </a:r>
            <a:r>
              <a:rPr lang="en-US" dirty="0">
                <a:latin typeface="Times New Roman" panose="02020603050405020304" pitchFamily="18" charset="0"/>
                <a:ea typeface="Calibri" panose="020F0502020204030204" pitchFamily="34" charset="0"/>
                <a:cs typeface="Times New Roman" panose="02020603050405020304" pitchFamily="18" charset="0"/>
              </a:rPr>
              <a:t>, “Early fire detection </a:t>
            </a:r>
            <a:r>
              <a:rPr lang="en-US" dirty="0" smtClean="0">
                <a:latin typeface="Times New Roman" panose="02020603050405020304" pitchFamily="18" charset="0"/>
                <a:ea typeface="Calibri" panose="020F0502020204030204" pitchFamily="34" charset="0"/>
                <a:cs typeface="Times New Roman" panose="02020603050405020304" pitchFamily="18" charset="0"/>
              </a:rPr>
              <a:t>using convolutional </a:t>
            </a:r>
            <a:r>
              <a:rPr lang="en-US" dirty="0">
                <a:latin typeface="Times New Roman" panose="02020603050405020304" pitchFamily="18" charset="0"/>
                <a:ea typeface="Calibri" panose="020F0502020204030204" pitchFamily="34" charset="0"/>
                <a:cs typeface="Times New Roman" panose="02020603050405020304" pitchFamily="18" charset="0"/>
              </a:rPr>
              <a:t>neural networks during surveillance for effective </a:t>
            </a:r>
            <a:r>
              <a:rPr lang="en-US" dirty="0" smtClean="0">
                <a:latin typeface="Times New Roman" panose="02020603050405020304" pitchFamily="18" charset="0"/>
                <a:ea typeface="Calibri" panose="020F0502020204030204" pitchFamily="34" charset="0"/>
                <a:cs typeface="Times New Roman" panose="02020603050405020304" pitchFamily="18" charset="0"/>
              </a:rPr>
              <a:t>disaster management,” Neuro computing</a:t>
            </a:r>
            <a:r>
              <a:rPr lang="en-US" dirty="0">
                <a:latin typeface="Times New Roman" panose="02020603050405020304" pitchFamily="18" charset="0"/>
                <a:ea typeface="Calibri" panose="020F0502020204030204" pitchFamily="34" charset="0"/>
                <a:cs typeface="Times New Roman" panose="02020603050405020304" pitchFamily="18" charset="0"/>
              </a:rPr>
              <a:t>, vol. 288, pp. 30–42, 2018.</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[10]  C. </a:t>
            </a:r>
            <a:r>
              <a:rPr lang="en-US" dirty="0" err="1">
                <a:latin typeface="Times New Roman" panose="02020603050405020304" pitchFamily="18" charset="0"/>
                <a:ea typeface="Calibri" panose="020F0502020204030204" pitchFamily="34" charset="0"/>
                <a:cs typeface="Times New Roman" panose="02020603050405020304" pitchFamily="18" charset="0"/>
              </a:rPr>
              <a:t>Filizzola</a:t>
            </a:r>
            <a:r>
              <a:rPr lang="en-US" dirty="0">
                <a:latin typeface="Times New Roman" panose="02020603050405020304" pitchFamily="18" charset="0"/>
                <a:ea typeface="Calibri" panose="020F0502020204030204" pitchFamily="34" charset="0"/>
                <a:cs typeface="Times New Roman" panose="02020603050405020304" pitchFamily="18" charset="0"/>
              </a:rPr>
              <a:t>, R. </a:t>
            </a:r>
            <a:r>
              <a:rPr lang="en-US" dirty="0" err="1">
                <a:latin typeface="Times New Roman" panose="02020603050405020304" pitchFamily="18" charset="0"/>
                <a:ea typeface="Calibri" panose="020F0502020204030204" pitchFamily="34" charset="0"/>
                <a:cs typeface="Times New Roman" panose="02020603050405020304" pitchFamily="18" charset="0"/>
              </a:rPr>
              <a:t>Corrado</a:t>
            </a:r>
            <a:r>
              <a:rPr lang="en-US" dirty="0">
                <a:latin typeface="Times New Roman" panose="02020603050405020304" pitchFamily="18" charset="0"/>
                <a:ea typeface="Calibri" panose="020F0502020204030204" pitchFamily="34" charset="0"/>
                <a:cs typeface="Times New Roman" panose="02020603050405020304" pitchFamily="18" charset="0"/>
              </a:rPr>
              <a:t>, F. Marchese, G. </a:t>
            </a:r>
            <a:r>
              <a:rPr lang="en-US" dirty="0" err="1">
                <a:latin typeface="Times New Roman" panose="02020603050405020304" pitchFamily="18" charset="0"/>
                <a:ea typeface="Calibri" panose="020F0502020204030204" pitchFamily="34" charset="0"/>
                <a:cs typeface="Times New Roman" panose="02020603050405020304" pitchFamily="18" charset="0"/>
              </a:rPr>
              <a:t>Mazzeo</a:t>
            </a:r>
            <a:r>
              <a:rPr lang="en-US" dirty="0">
                <a:latin typeface="Times New Roman" panose="02020603050405020304" pitchFamily="18" charset="0"/>
                <a:ea typeface="Calibri" panose="020F0502020204030204" pitchFamily="34" charset="0"/>
                <a:cs typeface="Times New Roman" panose="02020603050405020304" pitchFamily="18" charset="0"/>
              </a:rPr>
              <a:t>, R. </a:t>
            </a:r>
            <a:r>
              <a:rPr lang="en-US" dirty="0" err="1">
                <a:latin typeface="Times New Roman" panose="02020603050405020304" pitchFamily="18" charset="0"/>
                <a:ea typeface="Calibri" panose="020F0502020204030204" pitchFamily="34" charset="0"/>
                <a:cs typeface="Times New Roman" panose="02020603050405020304" pitchFamily="18" charset="0"/>
              </a:rPr>
              <a:t>Paciello</a:t>
            </a:r>
            <a:r>
              <a:rPr lang="en-US" dirty="0">
                <a:latin typeface="Times New Roman" panose="02020603050405020304" pitchFamily="18" charset="0"/>
                <a:ea typeface="Calibri" panose="020F0502020204030204" pitchFamily="34" charset="0"/>
                <a:cs typeface="Times New Roman" panose="02020603050405020304" pitchFamily="18" charset="0"/>
              </a:rPr>
              <a:t>, N. Per-</a:t>
            </a:r>
            <a:r>
              <a:rPr lang="en-US" dirty="0" err="1">
                <a:latin typeface="Times New Roman" panose="02020603050405020304" pitchFamily="18" charset="0"/>
                <a:ea typeface="Calibri" panose="020F0502020204030204" pitchFamily="34" charset="0"/>
                <a:cs typeface="Times New Roman" panose="02020603050405020304" pitchFamily="18" charset="0"/>
              </a:rPr>
              <a:t>gola</a:t>
            </a:r>
            <a:r>
              <a:rPr lang="en-US" dirty="0">
                <a:latin typeface="Times New Roman" panose="02020603050405020304" pitchFamily="18" charset="0"/>
                <a:ea typeface="Calibri" panose="020F0502020204030204" pitchFamily="34" charset="0"/>
                <a:cs typeface="Times New Roman" panose="02020603050405020304" pitchFamily="18" charset="0"/>
              </a:rPr>
              <a:t>,  and  V.  </a:t>
            </a:r>
            <a:r>
              <a:rPr lang="en-US" dirty="0" err="1">
                <a:latin typeface="Times New Roman" panose="02020603050405020304" pitchFamily="18" charset="0"/>
                <a:ea typeface="Calibri" panose="020F0502020204030204" pitchFamily="34" charset="0"/>
                <a:cs typeface="Times New Roman" panose="02020603050405020304" pitchFamily="18" charset="0"/>
              </a:rPr>
              <a:t>Tramutoli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Rst</a:t>
            </a:r>
            <a:r>
              <a:rPr lang="en-US" dirty="0">
                <a:latin typeface="Times New Roman" panose="02020603050405020304" pitchFamily="18" charset="0"/>
                <a:ea typeface="Calibri" panose="020F0502020204030204" pitchFamily="34" charset="0"/>
                <a:cs typeface="Times New Roman" panose="02020603050405020304" pitchFamily="18" charset="0"/>
              </a:rPr>
              <a:t>-fires,  an  exportable  algorithm  for  early-fire  detection  and  monitoring:  Description,  implementation,  and  </a:t>
            </a:r>
            <a:r>
              <a:rPr lang="en-US" dirty="0" smtClean="0">
                <a:latin typeface="Times New Roman" panose="02020603050405020304" pitchFamily="18" charset="0"/>
                <a:ea typeface="Calibri" panose="020F0502020204030204" pitchFamily="34" charset="0"/>
                <a:cs typeface="Times New Roman" panose="02020603050405020304" pitchFamily="18" charset="0"/>
              </a:rPr>
              <a:t>field validation  </a:t>
            </a:r>
            <a:r>
              <a:rPr lang="en-US" dirty="0">
                <a:latin typeface="Times New Roman" panose="02020603050405020304" pitchFamily="18" charset="0"/>
                <a:ea typeface="Calibri" panose="020F0502020204030204" pitchFamily="34" charset="0"/>
                <a:cs typeface="Times New Roman" panose="02020603050405020304" pitchFamily="18" charset="0"/>
              </a:rPr>
              <a:t>in  the  </a:t>
            </a:r>
            <a:r>
              <a:rPr lang="en-US" dirty="0" smtClean="0">
                <a:latin typeface="Times New Roman" panose="02020603050405020304" pitchFamily="18" charset="0"/>
                <a:ea typeface="Calibri" panose="020F0502020204030204" pitchFamily="34" charset="0"/>
                <a:cs typeface="Times New Roman" panose="02020603050405020304" pitchFamily="18" charset="0"/>
              </a:rPr>
              <a:t>case  </a:t>
            </a:r>
            <a:r>
              <a:rPr lang="en-US" dirty="0">
                <a:latin typeface="Times New Roman" panose="02020603050405020304" pitchFamily="18" charset="0"/>
                <a:ea typeface="Calibri" panose="020F0502020204030204" pitchFamily="34" charset="0"/>
                <a:cs typeface="Times New Roman" panose="02020603050405020304" pitchFamily="18" charset="0"/>
              </a:rPr>
              <a:t>of  the  </a:t>
            </a:r>
            <a:r>
              <a:rPr lang="en-US" dirty="0" err="1">
                <a:latin typeface="Times New Roman" panose="02020603050405020304" pitchFamily="18" charset="0"/>
                <a:ea typeface="Calibri" panose="020F0502020204030204" pitchFamily="34" charset="0"/>
                <a:cs typeface="Times New Roman" panose="02020603050405020304" pitchFamily="18" charset="0"/>
              </a:rPr>
              <a:t>msg-seviri</a:t>
            </a:r>
            <a:r>
              <a:rPr lang="en-US" dirty="0">
                <a:latin typeface="Times New Roman" panose="02020603050405020304" pitchFamily="18" charset="0"/>
                <a:ea typeface="Calibri" panose="020F0502020204030204" pitchFamily="34" charset="0"/>
                <a:cs typeface="Times New Roman" panose="02020603050405020304" pitchFamily="18" charset="0"/>
              </a:rPr>
              <a:t>  sensor</a:t>
            </a:r>
            <a:r>
              <a:rPr lang="en-US" dirty="0" smtClean="0">
                <a:latin typeface="Times New Roman" panose="02020603050405020304" pitchFamily="18" charset="0"/>
                <a:ea typeface="Calibri" panose="020F0502020204030204" pitchFamily="34" charset="0"/>
                <a:cs typeface="Times New Roman" panose="02020603050405020304" pitchFamily="18" charset="0"/>
              </a:rPr>
              <a:t>,” Remote  </a:t>
            </a:r>
            <a:r>
              <a:rPr lang="en-US" dirty="0">
                <a:latin typeface="Times New Roman" panose="02020603050405020304" pitchFamily="18" charset="0"/>
                <a:ea typeface="Calibri" panose="020F0502020204030204" pitchFamily="34" charset="0"/>
                <a:cs typeface="Times New Roman" panose="02020603050405020304" pitchFamily="18" charset="0"/>
              </a:rPr>
              <a:t>Sensing  </a:t>
            </a:r>
            <a:r>
              <a:rPr lang="en-US" dirty="0" smtClean="0">
                <a:latin typeface="Times New Roman" panose="02020603050405020304" pitchFamily="18" charset="0"/>
                <a:ea typeface="Calibri" panose="020F0502020204030204" pitchFamily="34" charset="0"/>
                <a:cs typeface="Times New Roman" panose="02020603050405020304" pitchFamily="18" charset="0"/>
              </a:rPr>
              <a:t>of Environment</a:t>
            </a:r>
            <a:r>
              <a:rPr lang="en-US" dirty="0">
                <a:latin typeface="Times New Roman" panose="02020603050405020304" pitchFamily="18" charset="0"/>
                <a:ea typeface="Calibri" panose="020F0502020204030204" pitchFamily="34" charset="0"/>
                <a:cs typeface="Times New Roman" panose="02020603050405020304" pitchFamily="18" charset="0"/>
              </a:rPr>
              <a:t>, vol. 186, pp. 196–216, 2016.</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[11]  C.  Singh,  E.  </a:t>
            </a:r>
            <a:r>
              <a:rPr lang="en-US" dirty="0" err="1">
                <a:latin typeface="Times New Roman" panose="02020603050405020304" pitchFamily="18" charset="0"/>
                <a:ea typeface="Calibri" panose="020F0502020204030204" pitchFamily="34" charset="0"/>
                <a:cs typeface="Times New Roman" panose="02020603050405020304" pitchFamily="18" charset="0"/>
              </a:rPr>
              <a:t>Walia</a:t>
            </a:r>
            <a:r>
              <a:rPr lang="en-US" dirty="0">
                <a:latin typeface="Times New Roman" panose="02020603050405020304" pitchFamily="18" charset="0"/>
                <a:ea typeface="Calibri" panose="020F0502020204030204" pitchFamily="34" charset="0"/>
                <a:cs typeface="Times New Roman" panose="02020603050405020304" pitchFamily="18" charset="0"/>
              </a:rPr>
              <a:t>,  and  K.  P.  Kaur,  “Enhancing  color  image  </a:t>
            </a:r>
            <a:r>
              <a:rPr lang="en-US" dirty="0" smtClean="0">
                <a:latin typeface="Times New Roman" panose="02020603050405020304" pitchFamily="18" charset="0"/>
                <a:ea typeface="Calibri" panose="020F0502020204030204" pitchFamily="34" charset="0"/>
                <a:cs typeface="Times New Roman" panose="02020603050405020304" pitchFamily="18" charset="0"/>
              </a:rPr>
              <a:t>retrieval performance </a:t>
            </a:r>
            <a:r>
              <a:rPr lang="en-US" dirty="0">
                <a:latin typeface="Times New Roman" panose="02020603050405020304" pitchFamily="18" charset="0"/>
                <a:ea typeface="Calibri" panose="020F0502020204030204" pitchFamily="34" charset="0"/>
                <a:cs typeface="Times New Roman" panose="02020603050405020304" pitchFamily="18" charset="0"/>
              </a:rPr>
              <a:t>with feature fusion and non-linear support vector </a:t>
            </a:r>
            <a:r>
              <a:rPr lang="en-US" dirty="0" smtClean="0">
                <a:latin typeface="Times New Roman" panose="02020603050405020304" pitchFamily="18" charset="0"/>
                <a:ea typeface="Calibri" panose="020F0502020204030204" pitchFamily="34" charset="0"/>
                <a:cs typeface="Times New Roman" panose="02020603050405020304" pitchFamily="18" charset="0"/>
              </a:rPr>
              <a:t>machine classifier,”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Optik</a:t>
            </a:r>
            <a:r>
              <a:rPr lang="en-US" dirty="0">
                <a:latin typeface="Times New Roman" panose="02020603050405020304" pitchFamily="18" charset="0"/>
                <a:ea typeface="Calibri" panose="020F0502020204030204" pitchFamily="34" charset="0"/>
                <a:cs typeface="Times New Roman" panose="02020603050405020304" pitchFamily="18" charset="0"/>
              </a:rPr>
              <a:t>, vol. 158, pp. 127–141, 2018.</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[12]  Y. Sun, C. Xu, G. Li, W. Xu, J. Kong, D. Jiang, B. Tao, and D. Chen</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Intelligent  human  computer  interaction  based  on  non  redundant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emg</a:t>
            </a:r>
            <a:r>
              <a:rPr lang="en-US" dirty="0" smtClean="0">
                <a:latin typeface="Times New Roman" panose="02020603050405020304" pitchFamily="18" charset="0"/>
                <a:ea typeface="Calibri" panose="020F0502020204030204" pitchFamily="34" charset="0"/>
                <a:cs typeface="Times New Roman" panose="02020603050405020304" pitchFamily="18" charset="0"/>
              </a:rPr>
              <a:t> signal</a:t>
            </a:r>
            <a:r>
              <a:rPr lang="en-US" dirty="0" smtClean="0">
                <a:latin typeface="Times New Roman" panose="02020603050405020304" pitchFamily="18" charset="0"/>
                <a:ea typeface="Calibri" panose="020F0502020204030204" pitchFamily="34" charset="0"/>
                <a:cs typeface="Times New Roman" panose="02020603050405020304" pitchFamily="18" charset="0"/>
              </a:rPr>
              <a:t>,” Alexandria </a:t>
            </a:r>
            <a:r>
              <a:rPr lang="en-US" dirty="0">
                <a:latin typeface="Times New Roman" panose="02020603050405020304" pitchFamily="18" charset="0"/>
                <a:ea typeface="Calibri" panose="020F0502020204030204" pitchFamily="34" charset="0"/>
                <a:cs typeface="Times New Roman" panose="02020603050405020304" pitchFamily="18" charset="0"/>
              </a:rPr>
              <a:t>Engineering Journal, vol. 59, no. 3, pp. 1149–1157,2020</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27</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9451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3" y="539932"/>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599440" y="1282059"/>
            <a:ext cx="10688320" cy="3779624"/>
          </a:xfrm>
          <a:prstGeom prst="rect">
            <a:avLst/>
          </a:prstGeom>
        </p:spPr>
        <p:txBody>
          <a:bodyPr wrap="square">
            <a:spAutoFit/>
          </a:bodyPr>
          <a:lstStyle/>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[13]  M. Kang, T. X. Tung, and J.-M. Kim, “Efficient video-equipped fire de-</a:t>
            </a:r>
            <a:r>
              <a:rPr lang="en-US" sz="2000" dirty="0" err="1">
                <a:latin typeface="Times New Roman" panose="02020603050405020304" pitchFamily="18" charset="0"/>
                <a:ea typeface="Calibri" panose="020F0502020204030204" pitchFamily="34" charset="0"/>
                <a:cs typeface="Times New Roman" panose="02020603050405020304" pitchFamily="18" charset="0"/>
              </a:rPr>
              <a:t>tection</a:t>
            </a:r>
            <a:r>
              <a:rPr lang="en-US" sz="2000" dirty="0">
                <a:latin typeface="Times New Roman" panose="02020603050405020304" pitchFamily="18" charset="0"/>
                <a:ea typeface="Calibri" panose="020F0502020204030204" pitchFamily="34" charset="0"/>
                <a:cs typeface="Times New Roman" panose="02020603050405020304" pitchFamily="18" charset="0"/>
              </a:rPr>
              <a:t> approach for automatic fire alarm systems</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Optical </a:t>
            </a:r>
            <a:r>
              <a:rPr lang="en-US" sz="2000" dirty="0">
                <a:latin typeface="Times New Roman" panose="02020603050405020304" pitchFamily="18" charset="0"/>
                <a:ea typeface="Calibri" panose="020F0502020204030204" pitchFamily="34" charset="0"/>
                <a:cs typeface="Times New Roman" panose="02020603050405020304" pitchFamily="18" charset="0"/>
              </a:rPr>
              <a:t>Engineering</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vol</a:t>
            </a:r>
            <a:r>
              <a:rPr lang="en-US" sz="2000" dirty="0">
                <a:latin typeface="Times New Roman" panose="02020603050405020304" pitchFamily="18" charset="0"/>
                <a:ea typeface="Calibri" panose="020F0502020204030204" pitchFamily="34" charset="0"/>
                <a:cs typeface="Times New Roman" panose="02020603050405020304" pitchFamily="18" charset="0"/>
              </a:rPr>
              <a:t>. 52, no. 1, p. 017002, 2013.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[14]  M. A. I. Mahmoud and H. Ren, “Forest fire detection and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identification using  </a:t>
            </a:r>
            <a:r>
              <a:rPr lang="en-US" sz="2000" dirty="0">
                <a:latin typeface="Times New Roman" panose="02020603050405020304" pitchFamily="18" charset="0"/>
                <a:ea typeface="Calibri" panose="020F0502020204030204" pitchFamily="34" charset="0"/>
                <a:cs typeface="Times New Roman" panose="02020603050405020304" pitchFamily="18" charset="0"/>
              </a:rPr>
              <a:t>image  processing  and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svm</a:t>
            </a:r>
            <a:r>
              <a:rPr lang="en-US" sz="2000" dirty="0">
                <a:latin typeface="Times New Roman" panose="02020603050405020304" pitchFamily="18" charset="0"/>
                <a:ea typeface="Calibri" panose="020F0502020204030204" pitchFamily="34" charset="0"/>
                <a:cs typeface="Times New Roman" panose="02020603050405020304" pitchFamily="18" charset="0"/>
              </a:rPr>
              <a:t>,”Journal  of  Information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Processing Systems</a:t>
            </a:r>
            <a:r>
              <a:rPr lang="en-US" sz="2000" dirty="0">
                <a:latin typeface="Times New Roman" panose="02020603050405020304" pitchFamily="18" charset="0"/>
                <a:ea typeface="Calibri" panose="020F0502020204030204" pitchFamily="34" charset="0"/>
                <a:cs typeface="Times New Roman" panose="02020603050405020304" pitchFamily="18" charset="0"/>
              </a:rPr>
              <a:t>, vol. 15, no. 1, pp. 159–168, 2019.</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[15]  B. U.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Töreyin</a:t>
            </a:r>
            <a:r>
              <a:rPr lang="en-US" sz="2000" dirty="0">
                <a:latin typeface="Times New Roman" panose="02020603050405020304" pitchFamily="18" charset="0"/>
                <a:ea typeface="Calibri" panose="020F0502020204030204" pitchFamily="34" charset="0"/>
                <a:cs typeface="Times New Roman" panose="02020603050405020304" pitchFamily="18" charset="0"/>
              </a:rPr>
              <a:t>, Y.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Dedeo</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glu</a:t>
            </a:r>
            <a:r>
              <a:rPr lang="en-US" sz="2000" dirty="0">
                <a:latin typeface="Times New Roman" panose="02020603050405020304" pitchFamily="18" charset="0"/>
                <a:ea typeface="Calibri" panose="020F0502020204030204" pitchFamily="34" charset="0"/>
                <a:cs typeface="Times New Roman" panose="02020603050405020304" pitchFamily="18" charset="0"/>
              </a:rPr>
              <a:t>, U.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Güdükbay</a:t>
            </a:r>
            <a:r>
              <a:rPr lang="en-US" sz="2000" dirty="0">
                <a:latin typeface="Times New Roman" panose="02020603050405020304" pitchFamily="18" charset="0"/>
                <a:ea typeface="Calibri" panose="020F0502020204030204" pitchFamily="34" charset="0"/>
                <a:cs typeface="Times New Roman" panose="02020603050405020304" pitchFamily="18" charset="0"/>
              </a:rPr>
              <a:t>, and A. E. Cetin,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Computer vision  </a:t>
            </a:r>
            <a:r>
              <a:rPr lang="en-US" sz="2000" dirty="0">
                <a:latin typeface="Times New Roman" panose="02020603050405020304" pitchFamily="18" charset="0"/>
                <a:ea typeface="Calibri" panose="020F0502020204030204" pitchFamily="34" charset="0"/>
                <a:cs typeface="Times New Roman" panose="02020603050405020304" pitchFamily="18" charset="0"/>
              </a:rPr>
              <a:t>based  method  for  real-time  fire  and  flame  detection</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Pattern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recognition </a:t>
            </a:r>
            <a:r>
              <a:rPr lang="en-US" sz="2000" dirty="0">
                <a:latin typeface="Times New Roman" panose="02020603050405020304" pitchFamily="18" charset="0"/>
                <a:ea typeface="Calibri" panose="020F0502020204030204" pitchFamily="34" charset="0"/>
                <a:cs typeface="Times New Roman" panose="02020603050405020304" pitchFamily="18" charset="0"/>
              </a:rPr>
              <a:t>letters, vol. 27, no. 1, pp. 49–58, 2006.</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[16]  S.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Theodoridis</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Pikrakis</a:t>
            </a:r>
            <a:r>
              <a:rPr lang="en-US" sz="2000" dirty="0">
                <a:latin typeface="Times New Roman" panose="02020603050405020304" pitchFamily="18" charset="0"/>
                <a:ea typeface="Calibri" panose="020F0502020204030204" pitchFamily="34" charset="0"/>
                <a:cs typeface="Times New Roman" panose="02020603050405020304" pitchFamily="18" charset="0"/>
              </a:rPr>
              <a:t>,  K.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Koutroumbas</a:t>
            </a:r>
            <a:r>
              <a:rPr lang="en-US" sz="2000" dirty="0">
                <a:latin typeface="Times New Roman" panose="02020603050405020304" pitchFamily="18" charset="0"/>
                <a:ea typeface="Calibri" panose="020F0502020204030204" pitchFamily="34" charset="0"/>
                <a:cs typeface="Times New Roman" panose="02020603050405020304" pitchFamily="18" charset="0"/>
              </a:rPr>
              <a:t>,  and  D.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Cavouras</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Intro-</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duction</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to  pattern  recognition: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matlab</a:t>
            </a:r>
            <a:r>
              <a:rPr lang="en-US" sz="2000" dirty="0">
                <a:latin typeface="Times New Roman" panose="02020603050405020304" pitchFamily="18" charset="0"/>
                <a:ea typeface="Calibri" panose="020F0502020204030204" pitchFamily="34" charset="0"/>
                <a:cs typeface="Times New Roman" panose="02020603050405020304" pitchFamily="18" charset="0"/>
              </a:rPr>
              <a:t>  approach</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Academic  </a:t>
            </a:r>
            <a:r>
              <a:rPr lang="en-US" sz="2000" dirty="0">
                <a:latin typeface="Times New Roman" panose="02020603050405020304" pitchFamily="18" charset="0"/>
                <a:ea typeface="Calibri" panose="020F0502020204030204" pitchFamily="34" charset="0"/>
                <a:cs typeface="Times New Roman" panose="02020603050405020304" pitchFamily="18" charset="0"/>
              </a:rPr>
              <a:t>Press,2010.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[17]  E. Cetin, “Computer vision based fire detection dataset.[online].”Avail-able: http://signal.ee.bilkent.edu.tr/VisiFire/, 2014</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28</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9035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3" y="539932"/>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Acknowledgement</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84200" y="2154203"/>
            <a:ext cx="11023600" cy="1569660"/>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This work has been done entirely on a volunteer basis, and had not received any grants or funds from any organization or individual. We would like to express our respect and appreciation to our supervisor </a:t>
            </a:r>
            <a:r>
              <a:rPr lang="en-US" sz="2400" b="1" dirty="0">
                <a:latin typeface="Times New Roman" panose="02020603050405020304" pitchFamily="18" charset="0"/>
                <a:cs typeface="Times New Roman" panose="02020603050405020304" pitchFamily="18" charset="0"/>
              </a:rPr>
              <a:t>Engr. Mohammed Abdul Kader</a:t>
            </a:r>
            <a:r>
              <a:rPr lang="en-US" sz="2400" dirty="0">
                <a:latin typeface="Times New Roman" panose="02020603050405020304" pitchFamily="18" charset="0"/>
                <a:cs typeface="Times New Roman" panose="02020603050405020304" pitchFamily="18" charset="0"/>
              </a:rPr>
              <a:t> for his guidance and reviewers for their insightful comments and feedback.</a:t>
            </a:r>
          </a:p>
        </p:txBody>
      </p:sp>
      <p:sp>
        <p:nvSpPr>
          <p:cNvPr id="7" name="TextBox 6"/>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29</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05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49782" y="548640"/>
            <a:ext cx="341376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Introduction</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9931" y="1382545"/>
            <a:ext cx="11112138" cy="4247317"/>
          </a:xfrm>
          <a:prstGeom prst="rect">
            <a:avLst/>
          </a:prstGeom>
        </p:spPr>
        <p:txBody>
          <a:bodyPr wrap="square">
            <a:spAutoFit/>
          </a:bodyPr>
          <a:lstStyle/>
          <a:p>
            <a:pPr marL="285750" indent="-285750" algn="just">
              <a:lnSpc>
                <a:spcPct val="2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Wildfires are one of the biggest catastrophes faced by our society today causing irrevocable damages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gn="just">
              <a:lnSpc>
                <a:spcPct val="2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These forest fires can be man-made or caused by mother nature by different weather conditions, torrential winds. </a:t>
            </a:r>
          </a:p>
          <a:p>
            <a:pPr marL="285750" indent="-285750" algn="just">
              <a:lnSpc>
                <a:spcPct val="2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These fires cause damages not only to the environment they also destroy vast homes and property. </a:t>
            </a:r>
            <a:endParaRPr lang="en-US" dirty="0" smtClean="0">
              <a:latin typeface="Times New Roman" panose="02020603050405020304" pitchFamily="18" charset="0"/>
              <a:cs typeface="Times New Roman" panose="02020603050405020304" pitchFamily="18" charset="0"/>
            </a:endParaRPr>
          </a:p>
          <a:p>
            <a:pPr marL="285750" indent="-285750" algn="just">
              <a:lnSpc>
                <a:spcPct val="250000"/>
              </a:lnSpc>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In industries, faced by many unwanted fire incident &amp; losing valuable life with </a:t>
            </a:r>
            <a:r>
              <a:rPr lang="en-US" dirty="0" smtClean="0">
                <a:latin typeface="Times New Roman" panose="02020603050405020304" pitchFamily="18" charset="0"/>
                <a:cs typeface="Times New Roman" panose="02020603050405020304" pitchFamily="18" charset="0"/>
              </a:rPr>
              <a:t>asset</a:t>
            </a:r>
            <a:endParaRPr lang="en-US" dirty="0">
              <a:latin typeface="Times New Roman" panose="02020603050405020304" pitchFamily="18" charset="0"/>
              <a:cs typeface="Times New Roman" panose="02020603050405020304" pitchFamily="18" charset="0"/>
            </a:endParaRPr>
          </a:p>
          <a:p>
            <a:pPr algn="just">
              <a:lnSpc>
                <a:spcPct val="250000"/>
              </a:lnSpc>
            </a:pPr>
            <a:r>
              <a:rPr lang="en-US" dirty="0">
                <a:latin typeface="Times New Roman" panose="02020603050405020304" pitchFamily="18" charset="0"/>
                <a:cs typeface="Times New Roman" panose="02020603050405020304" pitchFamily="18" charset="0"/>
              </a:rPr>
              <a:t>Hence we </a:t>
            </a:r>
            <a:r>
              <a:rPr lang="en-US" dirty="0" smtClean="0">
                <a:latin typeface="Times New Roman" panose="02020603050405020304" pitchFamily="18" charset="0"/>
                <a:cs typeface="Times New Roman" panose="02020603050405020304" pitchFamily="18" charset="0"/>
              </a:rPr>
              <a:t>developed </a:t>
            </a:r>
            <a:r>
              <a:rPr lang="en-US" dirty="0">
                <a:latin typeface="Times New Roman" panose="02020603050405020304" pitchFamily="18" charset="0"/>
                <a:cs typeface="Times New Roman" panose="02020603050405020304" pitchFamily="18" charset="0"/>
              </a:rPr>
              <a:t>a </a:t>
            </a:r>
            <a:r>
              <a:rPr lang="en-US" dirty="0" smtClean="0">
                <a:latin typeface="Times New Roman" panose="02020603050405020304" pitchFamily="18" charset="0"/>
                <a:cs typeface="Times New Roman" panose="02020603050405020304" pitchFamily="18" charset="0"/>
              </a:rPr>
              <a:t>system “Computer Vision Based Industrial &amp; Forest Fire Detection Using Support Vector Machine (SVM)” </a:t>
            </a:r>
            <a:r>
              <a:rPr lang="en-US" dirty="0">
                <a:latin typeface="Times New Roman" panose="02020603050405020304" pitchFamily="18" charset="0"/>
                <a:cs typeface="Times New Roman" panose="02020603050405020304" pitchFamily="18" charset="0"/>
              </a:rPr>
              <a:t>to fight this disaster and help our planet.</a:t>
            </a:r>
          </a:p>
        </p:txBody>
      </p:sp>
      <p:sp>
        <p:nvSpPr>
          <p:cNvPr id="7" name="TextBox 6"/>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9612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0" y="548640"/>
            <a:ext cx="4074160"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Problem Statement</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5120" y="1554586"/>
            <a:ext cx="11176000" cy="4150688"/>
          </a:xfrm>
          <a:prstGeom prst="rect">
            <a:avLst/>
          </a:prstGeom>
        </p:spPr>
        <p:txBody>
          <a:bodyPr wrap="square">
            <a:spAutoFit/>
          </a:bodyPr>
          <a:lstStyle/>
          <a:p>
            <a:pPr marL="457200" indent="-457200" algn="just">
              <a:lnSpc>
                <a:spcPct val="107000"/>
              </a:lnSpc>
              <a:spcAft>
                <a:spcPts val="800"/>
              </a:spcAft>
              <a:buFont typeface="Wingdings" panose="05000000000000000000" pitchFamily="2" charset="2"/>
              <a:buChar char="ü"/>
            </a:pPr>
            <a:r>
              <a:rPr lang="en-US" sz="2600" dirty="0">
                <a:latin typeface="Times New Roman" panose="02020603050405020304" pitchFamily="18" charset="0"/>
                <a:ea typeface="Calibri" panose="020F0502020204030204" pitchFamily="34" charset="0"/>
                <a:cs typeface="Times New Roman" panose="02020603050405020304" pitchFamily="18" charset="0"/>
              </a:rPr>
              <a:t>Forest fires are one of the most worrisome natural disasters, destroying thousands of acres of forests and nearby urban zones, affecting plant and human life. </a:t>
            </a:r>
            <a:endParaRPr lang="en-US" sz="26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Wingdings" panose="05000000000000000000" pitchFamily="2" charset="2"/>
              <a:buChar char="ü"/>
            </a:pPr>
            <a:r>
              <a:rPr lang="en-US" sz="2600" dirty="0">
                <a:latin typeface="Times New Roman" panose="02020603050405020304" pitchFamily="18" charset="0"/>
                <a:ea typeface="Calibri" panose="020F0502020204030204" pitchFamily="34" charset="0"/>
                <a:cs typeface="Times New Roman" panose="02020603050405020304" pitchFamily="18" charset="0"/>
              </a:rPr>
              <a:t>The forest fires are a fact of nature, and we have been serving as means of self-regulation of forests. However, these phenomena have become more frequent during the last </a:t>
            </a:r>
            <a:r>
              <a:rPr lang="en-US" sz="2600" dirty="0" smtClean="0">
                <a:latin typeface="Times New Roman" panose="02020603050405020304" pitchFamily="18" charset="0"/>
                <a:ea typeface="Calibri" panose="020F0502020204030204" pitchFamily="34" charset="0"/>
                <a:cs typeface="Times New Roman" panose="02020603050405020304" pitchFamily="18" charset="0"/>
              </a:rPr>
              <a:t>few decades. </a:t>
            </a:r>
            <a:endParaRPr lang="en-US" sz="26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ü"/>
            </a:pPr>
            <a:r>
              <a:rPr lang="en-US" sz="2600" dirty="0">
                <a:latin typeface="Times New Roman" panose="02020603050405020304" pitchFamily="18" charset="0"/>
                <a:ea typeface="Calibri" panose="020F0502020204030204" pitchFamily="34" charset="0"/>
                <a:cs typeface="Times New Roman" panose="02020603050405020304" pitchFamily="18" charset="0"/>
              </a:rPr>
              <a:t>Besides, in industries we are facing unwanted fire incident. Fire extinguishers have existed for years but are still very difficult to maneuver. They are also very confusing when trying to use one in panic situation. </a:t>
            </a: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5941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0" y="548640"/>
            <a:ext cx="3884023"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Literature Review</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89041" y="1404009"/>
            <a:ext cx="10822329" cy="487506"/>
          </a:xfrm>
          <a:prstGeom prst="rect">
            <a:avLst/>
          </a:prstGeom>
        </p:spPr>
        <p:txBody>
          <a:bodyPr wrap="square">
            <a:spAutoFit/>
          </a:bodyPr>
          <a:lstStyle/>
          <a:p>
            <a:pPr marL="342900" indent="-342900" algn="just">
              <a:lnSpc>
                <a:spcPct val="107000"/>
              </a:lnSpc>
              <a:spcAft>
                <a:spcPts val="800"/>
              </a:spcAft>
              <a:buAutoNum type="arabicParenR"/>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Fast  </a:t>
            </a:r>
            <a:r>
              <a:rPr lang="en-US" sz="2400" dirty="0">
                <a:latin typeface="Times New Roman" panose="02020603050405020304" pitchFamily="18" charset="0"/>
                <a:ea typeface="Calibri" panose="020F0502020204030204" pitchFamily="34" charset="0"/>
                <a:cs typeface="Times New Roman" panose="02020603050405020304" pitchFamily="18" charset="0"/>
              </a:rPr>
              <a:t>and  efficient  method  for  fire  detection  using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image processing. [</a:t>
            </a:r>
            <a:r>
              <a:rPr lang="en-US" sz="2400" dirty="0">
                <a:latin typeface="Times New Roman" panose="02020603050405020304" pitchFamily="18" charset="0"/>
                <a:ea typeface="Calibri" panose="020F0502020204030204" pitchFamily="34" charset="0"/>
                <a:cs typeface="Times New Roman" panose="02020603050405020304" pitchFamily="18" charset="0"/>
              </a:rPr>
              <a:t>T.  </a:t>
            </a:r>
            <a:r>
              <a:rPr lang="en-US" sz="2400" dirty="0" err="1" smtClean="0">
                <a:latin typeface="Times New Roman" panose="02020603050405020304" pitchFamily="18" charset="0"/>
                <a:ea typeface="Calibri" panose="020F0502020204030204" pitchFamily="34" charset="0"/>
                <a:cs typeface="Times New Roman" panose="02020603050405020304" pitchFamily="18" charset="0"/>
              </a:rPr>
              <a:t>Celik</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t>
            </a:r>
          </a:p>
        </p:txBody>
      </p:sp>
      <p:sp>
        <p:nvSpPr>
          <p:cNvPr id="6" name="Rectangle 5"/>
          <p:cNvSpPr/>
          <p:nvPr/>
        </p:nvSpPr>
        <p:spPr>
          <a:xfrm>
            <a:off x="672011" y="3649636"/>
            <a:ext cx="10099040" cy="460895"/>
          </a:xfrm>
          <a:prstGeom prst="rect">
            <a:avLst/>
          </a:prstGeom>
        </p:spPr>
        <p:txBody>
          <a:bodyPr wrap="square">
            <a:spAutoFit/>
          </a:bodyPr>
          <a:lstStyle/>
          <a:p>
            <a:pPr algn="just">
              <a:lnSpc>
                <a:spcPct val="107000"/>
              </a:lnSpc>
              <a:spcAft>
                <a:spcPts val="800"/>
              </a:spcAft>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2) Computer </a:t>
            </a:r>
            <a:r>
              <a:rPr lang="en-US" sz="2400" dirty="0">
                <a:latin typeface="Times New Roman" panose="02020603050405020304" pitchFamily="18" charset="0"/>
                <a:ea typeface="Calibri" panose="020F0502020204030204" pitchFamily="34" charset="0"/>
                <a:cs typeface="Times New Roman" panose="02020603050405020304" pitchFamily="18" charset="0"/>
              </a:rPr>
              <a:t>vision based fire detection in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color </a:t>
            </a:r>
            <a:r>
              <a:rPr lang="en-US" sz="2400" dirty="0">
                <a:latin typeface="Times New Roman" panose="02020603050405020304" pitchFamily="18" charset="0"/>
                <a:ea typeface="Calibri" panose="020F0502020204030204" pitchFamily="34" charset="0"/>
                <a:cs typeface="Times New Roman" panose="02020603050405020304" pitchFamily="18" charset="0"/>
              </a:rPr>
              <a:t>images. [T.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Celik</a:t>
            </a:r>
            <a:r>
              <a:rPr lang="en-US" sz="2400" dirty="0">
                <a:latin typeface="Times New Roman" panose="02020603050405020304" pitchFamily="18" charset="0"/>
                <a:ea typeface="Calibri" panose="020F0502020204030204" pitchFamily="34" charset="0"/>
                <a:cs typeface="Times New Roman" panose="02020603050405020304" pitchFamily="18" charset="0"/>
              </a:rPr>
              <a:t> and K.-K. Ma]</a:t>
            </a:r>
          </a:p>
        </p:txBody>
      </p:sp>
      <p:sp>
        <p:nvSpPr>
          <p:cNvPr id="2" name="Rectangle 1"/>
          <p:cNvSpPr/>
          <p:nvPr/>
        </p:nvSpPr>
        <p:spPr>
          <a:xfrm>
            <a:off x="1700596" y="2022702"/>
            <a:ext cx="9185117" cy="1323201"/>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Proposed fire color modeling and motion detection.</a:t>
            </a:r>
          </a:p>
          <a:p>
            <a:pPr marL="285750" indent="-28575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proposed </a:t>
            </a:r>
            <a:r>
              <a:rPr lang="en-US" sz="2400" dirty="0">
                <a:solidFill>
                  <a:srgbClr val="0070C0"/>
                </a:solidFill>
                <a:latin typeface="Times New Roman" panose="02020603050405020304" pitchFamily="18" charset="0"/>
                <a:cs typeface="Times New Roman" panose="02020603050405020304" pitchFamily="18" charset="0"/>
              </a:rPr>
              <a:t>fire color model </a:t>
            </a:r>
            <a:r>
              <a:rPr lang="en-US" sz="2400" dirty="0">
                <a:latin typeface="Times New Roman" panose="02020603050405020304" pitchFamily="18" charset="0"/>
                <a:cs typeface="Times New Roman" panose="02020603050405020304" pitchFamily="18" charset="0"/>
              </a:rPr>
              <a:t>achieves a detection rate of </a:t>
            </a:r>
            <a:r>
              <a:rPr lang="en-US" sz="2400" dirty="0" smtClean="0">
                <a:solidFill>
                  <a:srgbClr val="0070C0"/>
                </a:solidFill>
                <a:latin typeface="Times New Roman" panose="02020603050405020304" pitchFamily="18" charset="0"/>
                <a:cs typeface="Times New Roman" panose="02020603050405020304" pitchFamily="18" charset="0"/>
              </a:rPr>
              <a:t>87.4% </a:t>
            </a:r>
            <a:r>
              <a:rPr lang="en-US" sz="2400" dirty="0">
                <a:latin typeface="Times New Roman" panose="02020603050405020304" pitchFamily="18" charset="0"/>
                <a:cs typeface="Times New Roman" panose="02020603050405020304" pitchFamily="18" charset="0"/>
              </a:rPr>
              <a:t>on the </a:t>
            </a:r>
            <a:r>
              <a:rPr lang="en-US" sz="2400" dirty="0">
                <a:solidFill>
                  <a:srgbClr val="0070C0"/>
                </a:solidFill>
                <a:latin typeface="Times New Roman" panose="02020603050405020304" pitchFamily="18" charset="0"/>
                <a:cs typeface="Times New Roman" panose="02020603050405020304" pitchFamily="18" charset="0"/>
              </a:rPr>
              <a:t>ten tested video </a:t>
            </a:r>
            <a:r>
              <a:rPr lang="en-US" sz="2400" dirty="0">
                <a:latin typeface="Times New Roman" panose="02020603050405020304" pitchFamily="18" charset="0"/>
                <a:cs typeface="Times New Roman" panose="02020603050405020304" pitchFamily="18" charset="0"/>
              </a:rPr>
              <a:t>sequences with diverse imaging conditions</a:t>
            </a:r>
          </a:p>
        </p:txBody>
      </p:sp>
      <p:sp>
        <p:nvSpPr>
          <p:cNvPr id="9" name="Rectangle 8"/>
          <p:cNvSpPr/>
          <p:nvPr/>
        </p:nvSpPr>
        <p:spPr>
          <a:xfrm>
            <a:off x="1551337" y="4293445"/>
            <a:ext cx="9483634" cy="1415772"/>
          </a:xfrm>
          <a:prstGeom prst="rect">
            <a:avLst/>
          </a:prstGeom>
        </p:spPr>
        <p:txBody>
          <a:bodyPr wrap="square">
            <a:spAutoFit/>
          </a:bodyPr>
          <a:lstStyle/>
          <a:p>
            <a:pPr marL="285750" indent="-285750">
              <a:buFont typeface="Wingdings" panose="05000000000000000000" pitchFamily="2" charset="2"/>
              <a:buChar char="ü"/>
            </a:pPr>
            <a:r>
              <a:rPr lang="en-US" sz="2400" dirty="0">
                <a:latin typeface="Times New Roman" panose="02020603050405020304" pitchFamily="18" charset="0"/>
                <a:ea typeface="Calibri" panose="020F0502020204030204" pitchFamily="34" charset="0"/>
                <a:cs typeface="Times New Roman" panose="02020603050405020304" pitchFamily="18" charset="0"/>
              </a:rPr>
              <a:t>The proposed algorithm exploits the </a:t>
            </a:r>
            <a:r>
              <a:rPr lang="en-US" sz="2400" i="1"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YCbCr</a:t>
            </a:r>
            <a:r>
              <a:rPr lang="en-US" sz="24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color space </a:t>
            </a:r>
            <a:r>
              <a:rPr lang="en-US" sz="2400" dirty="0">
                <a:latin typeface="Times New Roman" panose="02020603050405020304" pitchFamily="18" charset="0"/>
                <a:ea typeface="Calibri" panose="020F0502020204030204" pitchFamily="34" charset="0"/>
                <a:cs typeface="Times New Roman" panose="02020603050405020304" pitchFamily="18" charset="0"/>
              </a:rPr>
              <a:t>to separate the luminance from the chrominance</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t>
            </a:r>
          </a:p>
          <a:p>
            <a:pPr marL="285750" indent="-28575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proposed rule-based color </a:t>
            </a:r>
            <a:r>
              <a:rPr lang="en-US" sz="2400" dirty="0" smtClean="0">
                <a:latin typeface="Times New Roman" panose="02020603050405020304" pitchFamily="18" charset="0"/>
                <a:cs typeface="Times New Roman" panose="02020603050405020304" pitchFamily="18" charset="0"/>
              </a:rPr>
              <a:t>model </a:t>
            </a:r>
            <a:r>
              <a:rPr lang="en-US" sz="2400" dirty="0">
                <a:solidFill>
                  <a:srgbClr val="0070C0"/>
                </a:solidFill>
                <a:latin typeface="Times New Roman" panose="02020603050405020304" pitchFamily="18" charset="0"/>
                <a:cs typeface="Times New Roman" panose="02020603050405020304" pitchFamily="18" charset="0"/>
              </a:rPr>
              <a:t>31.5% false-alarm </a:t>
            </a:r>
            <a:r>
              <a:rPr lang="en-US" sz="2400" dirty="0">
                <a:latin typeface="Times New Roman" panose="02020603050405020304" pitchFamily="18" charset="0"/>
                <a:cs typeface="Times New Roman" panose="02020603050405020304" pitchFamily="18" charset="0"/>
              </a:rPr>
              <a:t>rate.</a:t>
            </a:r>
            <a:endParaRPr lang="en-US" sz="2400" dirty="0">
              <a:latin typeface="Times New Roman" panose="02020603050405020304" pitchFamily="18" charset="0"/>
              <a:cs typeface="Times New Roman" panose="02020603050405020304" pitchFamily="18" charset="0"/>
            </a:endParaRPr>
          </a:p>
          <a:p>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8722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51611" y="548640"/>
            <a:ext cx="5939245"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Literature Review (Cont.)</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63598" y="1735907"/>
            <a:ext cx="10099040" cy="856068"/>
          </a:xfrm>
          <a:prstGeom prst="rect">
            <a:avLst/>
          </a:prstGeom>
        </p:spPr>
        <p:txBody>
          <a:bodyPr wrap="square">
            <a:spAutoFit/>
          </a:bodyPr>
          <a:lstStyle/>
          <a:p>
            <a:pPr algn="just">
              <a:lnSpc>
                <a:spcPct val="107000"/>
              </a:lnSpc>
              <a:spcAft>
                <a:spcPts val="800"/>
              </a:spcAft>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3) An  </a:t>
            </a:r>
            <a:r>
              <a:rPr lang="en-US" sz="2400" dirty="0">
                <a:latin typeface="Times New Roman" panose="02020603050405020304" pitchFamily="18" charset="0"/>
                <a:ea typeface="Calibri" panose="020F0502020204030204" pitchFamily="34" charset="0"/>
                <a:cs typeface="Times New Roman" panose="02020603050405020304" pitchFamily="18" charset="0"/>
              </a:rPr>
              <a:t>intelligent  fire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detection cameras  </a:t>
            </a:r>
            <a:r>
              <a:rPr lang="en-US" sz="2400" dirty="0">
                <a:latin typeface="Times New Roman" panose="02020603050405020304" pitchFamily="18" charset="0"/>
                <a:ea typeface="Calibri" panose="020F0502020204030204" pitchFamily="34" charset="0"/>
                <a:cs typeface="Times New Roman" panose="02020603050405020304" pitchFamily="18" charset="0"/>
              </a:rPr>
              <a:t>based  on  computer  vision  methods. [H.  Wu,  D.  Wu,  and  J.  Zhao]</a:t>
            </a:r>
          </a:p>
        </p:txBody>
      </p:sp>
      <p:sp>
        <p:nvSpPr>
          <p:cNvPr id="10" name="Rectangle 9"/>
          <p:cNvSpPr/>
          <p:nvPr/>
        </p:nvSpPr>
        <p:spPr>
          <a:xfrm>
            <a:off x="1137157" y="2804415"/>
            <a:ext cx="10732589" cy="2800767"/>
          </a:xfrm>
          <a:prstGeom prst="rect">
            <a:avLst/>
          </a:prstGeom>
        </p:spPr>
        <p:txBody>
          <a:bodyPr wrap="square">
            <a:spAutoFit/>
          </a:bodyPr>
          <a:lstStyle/>
          <a:p>
            <a:pPr marL="285750" indent="-28575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A motion detection method based on background subtraction is used for </a:t>
            </a:r>
            <a:r>
              <a:rPr lang="en-US" sz="2200" dirty="0" smtClean="0">
                <a:latin typeface="Times New Roman" panose="02020603050405020304" pitchFamily="18" charset="0"/>
                <a:cs typeface="Times New Roman" panose="02020603050405020304" pitchFamily="18" charset="0"/>
              </a:rPr>
              <a:t>reducing computations.</a:t>
            </a:r>
          </a:p>
          <a:p>
            <a:pPr marL="285750" indent="-28575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A motion detection method based on </a:t>
            </a:r>
            <a:r>
              <a:rPr lang="en-US" sz="2200" dirty="0">
                <a:solidFill>
                  <a:schemeClr val="accent1">
                    <a:lumMod val="75000"/>
                  </a:schemeClr>
                </a:solidFill>
                <a:latin typeface="Times New Roman" panose="02020603050405020304" pitchFamily="18" charset="0"/>
                <a:cs typeface="Times New Roman" panose="02020603050405020304" pitchFamily="18" charset="0"/>
              </a:rPr>
              <a:t>background subtraction </a:t>
            </a:r>
            <a:r>
              <a:rPr lang="en-US" sz="2200" dirty="0">
                <a:latin typeface="Times New Roman" panose="02020603050405020304" pitchFamily="18" charset="0"/>
                <a:cs typeface="Times New Roman" panose="02020603050405020304" pitchFamily="18" charset="0"/>
              </a:rPr>
              <a:t>is used for </a:t>
            </a:r>
            <a:r>
              <a:rPr lang="en-US" sz="2200" dirty="0" smtClean="0">
                <a:latin typeface="Times New Roman" panose="02020603050405020304" pitchFamily="18" charset="0"/>
                <a:cs typeface="Times New Roman" panose="02020603050405020304" pitchFamily="18" charset="0"/>
              </a:rPr>
              <a:t>reducing computations.</a:t>
            </a:r>
          </a:p>
          <a:p>
            <a:pPr marL="285750" indent="-28575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An </a:t>
            </a:r>
            <a:r>
              <a:rPr lang="en-US" sz="2200" dirty="0">
                <a:solidFill>
                  <a:schemeClr val="accent1">
                    <a:lumMod val="75000"/>
                  </a:schemeClr>
                </a:solidFill>
                <a:latin typeface="Times New Roman" panose="02020603050405020304" pitchFamily="18" charset="0"/>
                <a:cs typeface="Times New Roman" panose="02020603050405020304" pitchFamily="18" charset="0"/>
              </a:rPr>
              <a:t>object detection model</a:t>
            </a:r>
            <a:r>
              <a:rPr lang="en-US" sz="2200" dirty="0">
                <a:latin typeface="Times New Roman" panose="02020603050405020304" pitchFamily="18" charset="0"/>
                <a:cs typeface="Times New Roman" panose="02020603050405020304" pitchFamily="18" charset="0"/>
              </a:rPr>
              <a:t> and an image classification model are constructed </a:t>
            </a:r>
            <a:r>
              <a:rPr lang="en-US" sz="2200" dirty="0" smtClean="0">
                <a:latin typeface="Times New Roman" panose="02020603050405020304" pitchFamily="18" charset="0"/>
                <a:cs typeface="Times New Roman" panose="02020603050405020304" pitchFamily="18" charset="0"/>
              </a:rPr>
              <a:t>and applied </a:t>
            </a:r>
            <a:r>
              <a:rPr lang="en-US" sz="2200" dirty="0">
                <a:latin typeface="Times New Roman" panose="02020603050405020304" pitchFamily="18" charset="0"/>
                <a:cs typeface="Times New Roman" panose="02020603050405020304" pitchFamily="18" charset="0"/>
              </a:rPr>
              <a:t>for fire detection</a:t>
            </a:r>
            <a:r>
              <a:rPr lang="en-US" sz="22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The proposed framework achieves </a:t>
            </a:r>
            <a:r>
              <a:rPr lang="en-US" sz="2200" dirty="0" smtClean="0">
                <a:solidFill>
                  <a:schemeClr val="accent1">
                    <a:lumMod val="75000"/>
                  </a:schemeClr>
                </a:solidFill>
                <a:latin typeface="Times New Roman" panose="02020603050405020304" pitchFamily="18" charset="0"/>
                <a:cs typeface="Times New Roman" panose="02020603050405020304" pitchFamily="18" charset="0"/>
              </a:rPr>
              <a:t>87.4</a:t>
            </a:r>
            <a:r>
              <a:rPr lang="en-US" sz="2200" dirty="0">
                <a:solidFill>
                  <a:schemeClr val="accent1">
                    <a:lumMod val="75000"/>
                  </a:schemeClr>
                </a:solidFill>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fire</a:t>
            </a:r>
            <a:r>
              <a:rPr lang="en-US" sz="2200" dirty="0" smtClean="0">
                <a:latin typeface="Times New Roman" panose="02020603050405020304" pitchFamily="18" charset="0"/>
                <a:cs typeface="Times New Roman" panose="02020603050405020304" pitchFamily="18" charset="0"/>
              </a:rPr>
              <a:t> detection and </a:t>
            </a:r>
            <a:r>
              <a:rPr lang="en-US" sz="2200" dirty="0">
                <a:latin typeface="Times New Roman" panose="02020603050405020304" pitchFamily="18" charset="0"/>
                <a:cs typeface="Times New Roman" panose="02020603050405020304" pitchFamily="18" charset="0"/>
              </a:rPr>
              <a:t>the false alarm rate achieves </a:t>
            </a:r>
            <a:r>
              <a:rPr lang="en-US" sz="2200" dirty="0" smtClean="0">
                <a:solidFill>
                  <a:schemeClr val="accent1">
                    <a:lumMod val="75000"/>
                  </a:schemeClr>
                </a:solidFill>
                <a:latin typeface="Times New Roman" panose="02020603050405020304" pitchFamily="18" charset="0"/>
                <a:cs typeface="Times New Roman" panose="02020603050405020304" pitchFamily="18" charset="0"/>
              </a:rPr>
              <a:t>16.3%</a:t>
            </a:r>
            <a:r>
              <a:rPr lang="en-US"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based on </a:t>
            </a:r>
            <a:r>
              <a:rPr lang="en-US" sz="2200" dirty="0">
                <a:latin typeface="Times New Roman" panose="02020603050405020304" pitchFamily="18" charset="0"/>
                <a:cs typeface="Times New Roman" panose="02020603050405020304" pitchFamily="18" charset="0"/>
              </a:rPr>
              <a:t>the fire image dataset.</a:t>
            </a:r>
          </a:p>
        </p:txBody>
      </p:sp>
      <p:sp>
        <p:nvSpPr>
          <p:cNvPr id="11" name="TextBox 10"/>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27147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0" y="548640"/>
            <a:ext cx="3884023"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Objectives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589280" y="1681502"/>
            <a:ext cx="11287760" cy="3970318"/>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The main objective of the project is to develop a fire detection technique in real time. The main points of the project objectives are given below: </a:t>
            </a:r>
          </a:p>
          <a:p>
            <a:endParaRPr lang="en-US" sz="28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To </a:t>
            </a:r>
            <a:r>
              <a:rPr lang="en-US" sz="2800" dirty="0">
                <a:latin typeface="Times New Roman" panose="02020603050405020304" pitchFamily="18" charset="0"/>
                <a:cs typeface="Times New Roman" panose="02020603050405020304" pitchFamily="18" charset="0"/>
              </a:rPr>
              <a:t>detect fire while they are still small and have not grown too large. </a:t>
            </a:r>
          </a:p>
          <a:p>
            <a:pPr marL="342900" indent="-342900">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To </a:t>
            </a:r>
            <a:r>
              <a:rPr lang="en-US" sz="2800" dirty="0">
                <a:latin typeface="Times New Roman" panose="02020603050405020304" pitchFamily="18" charset="0"/>
                <a:cs typeface="Times New Roman" panose="02020603050405020304" pitchFamily="18" charset="0"/>
              </a:rPr>
              <a:t>develop a low cost fire detection system in real time. </a:t>
            </a:r>
          </a:p>
          <a:p>
            <a:pPr marL="342900" indent="-342900">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A </a:t>
            </a:r>
            <a:r>
              <a:rPr lang="en-US" sz="2800" dirty="0">
                <a:latin typeface="Times New Roman" panose="02020603050405020304" pitchFamily="18" charset="0"/>
                <a:cs typeface="Times New Roman" panose="02020603050405020304" pitchFamily="18" charset="0"/>
              </a:rPr>
              <a:t>system that detects a fire earlier than conventional fire detectors and more </a:t>
            </a:r>
            <a:r>
              <a:rPr lang="en-US" sz="2800" dirty="0" smtClean="0">
                <a:latin typeface="Times New Roman" panose="02020603050405020304" pitchFamily="18" charset="0"/>
                <a:cs typeface="Times New Roman" panose="02020603050405020304" pitchFamily="18" charset="0"/>
              </a:rPr>
              <a:t>accurate.</a:t>
            </a:r>
            <a:endParaRPr lang="en-US"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598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6935" y="108802"/>
            <a:ext cx="3884023" cy="830997"/>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Methodology</a:t>
            </a:r>
          </a:p>
          <a:p>
            <a:pPr algn="ctr"/>
            <a:r>
              <a:rPr lang="en-US" sz="2000" b="1" i="1" dirty="0" smtClean="0">
                <a:latin typeface="Times New Roman" panose="02020603050405020304" pitchFamily="18" charset="0"/>
                <a:cs typeface="Times New Roman" panose="02020603050405020304" pitchFamily="18" charset="0"/>
              </a:rPr>
              <a:t>Flowchart</a:t>
            </a:r>
            <a:endParaRPr lang="en-US" sz="20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935" y="1136824"/>
            <a:ext cx="4596603" cy="4972758"/>
          </a:xfrm>
          <a:prstGeom prst="rect">
            <a:avLst/>
          </a:prstGeom>
        </p:spPr>
      </p:pic>
      <p:sp>
        <p:nvSpPr>
          <p:cNvPr id="6" name="TextBox 5"/>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5997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0811" y="169981"/>
            <a:ext cx="3884023"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Methodology</a:t>
            </a:r>
          </a:p>
          <a:p>
            <a:pPr algn="ctr"/>
            <a:r>
              <a:rPr lang="en-US" sz="2000" b="1" i="1" dirty="0">
                <a:latin typeface="Times New Roman" panose="02020603050405020304" pitchFamily="18" charset="0"/>
                <a:cs typeface="Times New Roman" panose="02020603050405020304" pitchFamily="18" charset="0"/>
              </a:rPr>
              <a:t>Background Subtraction</a:t>
            </a: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t="10521" r="50095"/>
          <a:stretch/>
        </p:blipFill>
        <p:spPr>
          <a:xfrm>
            <a:off x="1005440" y="1623188"/>
            <a:ext cx="2973248" cy="1659305"/>
          </a:xfrm>
          <a:prstGeom prst="rect">
            <a:avLst/>
          </a:prstGeom>
        </p:spPr>
      </p:pic>
      <p:pic>
        <p:nvPicPr>
          <p:cNvPr id="15" name="Picture 14"/>
          <p:cNvPicPr>
            <a:picLocks noChangeAspect="1"/>
          </p:cNvPicPr>
          <p:nvPr/>
        </p:nvPicPr>
        <p:blipFill rotWithShape="1">
          <a:blip r:embed="rId2"/>
          <a:srcRect l="49952" t="9171"/>
          <a:stretch/>
        </p:blipFill>
        <p:spPr>
          <a:xfrm>
            <a:off x="7792722" y="2630769"/>
            <a:ext cx="3806043" cy="2149999"/>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441" y="3795658"/>
            <a:ext cx="2973248" cy="1763062"/>
          </a:xfrm>
          <a:prstGeom prst="rect">
            <a:avLst/>
          </a:prstGeom>
        </p:spPr>
      </p:pic>
      <p:sp>
        <p:nvSpPr>
          <p:cNvPr id="17" name="TextBox 16"/>
          <p:cNvSpPr txBox="1"/>
          <p:nvPr/>
        </p:nvSpPr>
        <p:spPr>
          <a:xfrm>
            <a:off x="1595081" y="1197055"/>
            <a:ext cx="179396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Current Frame</a:t>
            </a:r>
            <a:endParaRPr lang="en-US"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500757" y="3449198"/>
            <a:ext cx="198261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Background model</a:t>
            </a:r>
            <a:endParaRPr lang="en-US" dirty="0">
              <a:latin typeface="Times New Roman" panose="02020603050405020304" pitchFamily="18" charset="0"/>
              <a:cs typeface="Times New Roman" panose="02020603050405020304" pitchFamily="18" charset="0"/>
            </a:endParaRPr>
          </a:p>
        </p:txBody>
      </p:sp>
      <p:sp>
        <p:nvSpPr>
          <p:cNvPr id="20" name="Oval 19"/>
          <p:cNvSpPr/>
          <p:nvPr/>
        </p:nvSpPr>
        <p:spPr>
          <a:xfrm>
            <a:off x="4328160" y="3169920"/>
            <a:ext cx="939246" cy="9392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931664" y="3159161"/>
            <a:ext cx="939246" cy="9392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Elbow Connector 22"/>
          <p:cNvCxnSpPr/>
          <p:nvPr/>
        </p:nvCxnSpPr>
        <p:spPr>
          <a:xfrm rot="16200000" flipH="1">
            <a:off x="4060978" y="2346028"/>
            <a:ext cx="748937" cy="724673"/>
          </a:xfrm>
          <a:prstGeom prst="bentConnector3">
            <a:avLst>
              <a:gd name="adj1" fmla="val -3585"/>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Elbow Connector 26"/>
          <p:cNvCxnSpPr/>
          <p:nvPr/>
        </p:nvCxnSpPr>
        <p:spPr>
          <a:xfrm rot="16200000">
            <a:off x="4060977" y="4172398"/>
            <a:ext cx="748937" cy="724673"/>
          </a:xfrm>
          <a:prstGeom prst="bentConnector3">
            <a:avLst>
              <a:gd name="adj1" fmla="val -3585"/>
            </a:avLst>
          </a:prstGeom>
          <a:ln w="57150">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flipV="1">
            <a:off x="5374640" y="3628784"/>
            <a:ext cx="465106" cy="508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a:off x="6971937" y="3628784"/>
            <a:ext cx="656772"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34" name="Minus 33"/>
          <p:cNvSpPr/>
          <p:nvPr/>
        </p:nvSpPr>
        <p:spPr>
          <a:xfrm>
            <a:off x="4513303" y="3537329"/>
            <a:ext cx="538480" cy="168440"/>
          </a:xfrm>
          <a:prstGeom prst="mathMinus">
            <a:avLst>
              <a:gd name="adj1" fmla="val 41616"/>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5712823" y="1308025"/>
            <a:ext cx="1506683" cy="369332"/>
          </a:xfrm>
          <a:prstGeom prst="rect">
            <a:avLst/>
          </a:prstGeom>
          <a:noFill/>
        </p:spPr>
        <p:txBody>
          <a:bodyPr wrap="square" rtlCol="0">
            <a:spAutoFit/>
          </a:bodyPr>
          <a:lstStyle/>
          <a:p>
            <a:r>
              <a:rPr lang="en-US" b="1" dirty="0" smtClean="0"/>
              <a:t>THRESHOLD</a:t>
            </a:r>
            <a:endParaRPr lang="en-US" b="1" dirty="0"/>
          </a:p>
        </p:txBody>
      </p:sp>
      <p:cxnSp>
        <p:nvCxnSpPr>
          <p:cNvPr id="40" name="Straight Arrow Connector 39"/>
          <p:cNvCxnSpPr/>
          <p:nvPr/>
        </p:nvCxnSpPr>
        <p:spPr>
          <a:xfrm>
            <a:off x="6379078" y="2077502"/>
            <a:ext cx="0" cy="98791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p:cNvSpPr txBox="1"/>
          <p:nvPr/>
        </p:nvSpPr>
        <p:spPr>
          <a:xfrm>
            <a:off x="6220657" y="1684054"/>
            <a:ext cx="371733" cy="369332"/>
          </a:xfrm>
          <a:prstGeom prst="rect">
            <a:avLst/>
          </a:prstGeom>
          <a:noFill/>
        </p:spPr>
        <p:txBody>
          <a:bodyPr wrap="square" rtlCol="0">
            <a:spAutoFit/>
          </a:bodyPr>
          <a:lstStyle/>
          <a:p>
            <a:r>
              <a:rPr lang="en-US" b="1" dirty="0" smtClean="0"/>
              <a:t>T</a:t>
            </a:r>
            <a:endParaRPr lang="en-US" b="1" dirty="0"/>
          </a:p>
        </p:txBody>
      </p:sp>
      <p:sp>
        <p:nvSpPr>
          <p:cNvPr id="42" name="TextBox 41"/>
          <p:cNvSpPr txBox="1"/>
          <p:nvPr/>
        </p:nvSpPr>
        <p:spPr>
          <a:xfrm>
            <a:off x="8779469" y="2196812"/>
            <a:ext cx="2307771"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Foreground mask</a:t>
            </a:r>
            <a:endParaRPr lang="en-US"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6189218" y="3133166"/>
            <a:ext cx="543890" cy="923330"/>
          </a:xfrm>
          <a:prstGeom prst="rect">
            <a:avLst/>
          </a:prstGeom>
          <a:noFill/>
        </p:spPr>
        <p:txBody>
          <a:bodyPr wrap="square" rtlCol="0">
            <a:spAutoFit/>
          </a:bodyPr>
          <a:lstStyle/>
          <a:p>
            <a:r>
              <a:rPr lang="en-US" sz="5400" b="1" dirty="0" smtClean="0"/>
              <a:t>&gt;</a:t>
            </a:r>
            <a:endParaRPr lang="en-US" sz="5400" b="1" dirty="0"/>
          </a:p>
        </p:txBody>
      </p:sp>
      <p:sp>
        <p:nvSpPr>
          <p:cNvPr id="44" name="TextBox 43"/>
          <p:cNvSpPr txBox="1"/>
          <p:nvPr/>
        </p:nvSpPr>
        <p:spPr>
          <a:xfrm>
            <a:off x="198783" y="6352789"/>
            <a:ext cx="1199321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ICISET-2022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Paper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 165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Slide </a:t>
            </a:r>
            <a:r>
              <a:rPr lang="en-US" sz="2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9</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36038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2893</TotalTime>
  <Words>2124</Words>
  <Application>Microsoft Office PowerPoint</Application>
  <PresentationFormat>Widescreen</PresentationFormat>
  <Paragraphs>165</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Californian FB</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Sayed Tanimun Hasan</dc:creator>
  <cp:lastModifiedBy>Sayed Tanimun Hasan</cp:lastModifiedBy>
  <cp:revision>195</cp:revision>
  <dcterms:created xsi:type="dcterms:W3CDTF">2022-02-18T07:38:08Z</dcterms:created>
  <dcterms:modified xsi:type="dcterms:W3CDTF">2022-02-21T16:12:51Z</dcterms:modified>
</cp:coreProperties>
</file>